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7"/>
  </p:notesMasterIdLst>
  <p:sldIdLst>
    <p:sldId id="256" r:id="rId2"/>
    <p:sldId id="1591" r:id="rId3"/>
    <p:sldId id="260" r:id="rId4"/>
    <p:sldId id="1593" r:id="rId5"/>
    <p:sldId id="284" r:id="rId6"/>
    <p:sldId id="285" r:id="rId7"/>
    <p:sldId id="1587" r:id="rId8"/>
    <p:sldId id="1588" r:id="rId9"/>
    <p:sldId id="267" r:id="rId10"/>
    <p:sldId id="263" r:id="rId11"/>
    <p:sldId id="257" r:id="rId12"/>
    <p:sldId id="264" r:id="rId13"/>
    <p:sldId id="1589" r:id="rId14"/>
    <p:sldId id="1582" r:id="rId15"/>
    <p:sldId id="1583" r:id="rId16"/>
    <p:sldId id="1586" r:id="rId17"/>
    <p:sldId id="1590" r:id="rId18"/>
    <p:sldId id="1584" r:id="rId19"/>
    <p:sldId id="1585" r:id="rId20"/>
    <p:sldId id="266" r:id="rId21"/>
    <p:sldId id="303" r:id="rId22"/>
    <p:sldId id="279" r:id="rId23"/>
    <p:sldId id="350" r:id="rId24"/>
    <p:sldId id="1578" r:id="rId25"/>
    <p:sldId id="15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36B4A-6A73-4C0B-BA8E-350BF542587E}" v="36" dt="2023-10-21T02:09:51.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76" d="100"/>
          <a:sy n="76" d="100"/>
        </p:scale>
        <p:origin x="19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D1C51-7E86-46B8-AD95-BC592D322EC5}"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55456-1FA8-4D71-92D9-53DF15B2F84D}" type="slidenum">
              <a:rPr lang="en-US" smtClean="0"/>
              <a:t>‹#›</a:t>
            </a:fld>
            <a:endParaRPr lang="en-US"/>
          </a:p>
        </p:txBody>
      </p:sp>
    </p:spTree>
    <p:extLst>
      <p:ext uri="{BB962C8B-B14F-4D97-AF65-F5344CB8AC3E}">
        <p14:creationId xmlns:p14="http://schemas.microsoft.com/office/powerpoint/2010/main" val="41061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Mass Transit and Multimodal Master Plan to move to a hub and link service</a:t>
            </a:r>
          </a:p>
          <a:p>
            <a:endParaRPr lang="en-US" dirty="0"/>
          </a:p>
          <a:p>
            <a:r>
              <a:rPr lang="en-US" dirty="0"/>
              <a:t>Conceptual design</a:t>
            </a:r>
          </a:p>
        </p:txBody>
      </p:sp>
      <p:sp>
        <p:nvSpPr>
          <p:cNvPr id="4" name="Slide Number Placeholder 3"/>
          <p:cNvSpPr>
            <a:spLocks noGrp="1"/>
          </p:cNvSpPr>
          <p:nvPr>
            <p:ph type="sldNum" sz="quarter" idx="5"/>
          </p:nvPr>
        </p:nvSpPr>
        <p:spPr/>
        <p:txBody>
          <a:bodyPr/>
          <a:lstStyle/>
          <a:p>
            <a:fld id="{798C5307-140F-447F-BCBA-BB92E3A2906B}" type="slidenum">
              <a:rPr lang="en-US" smtClean="0"/>
              <a:t>25</a:t>
            </a:fld>
            <a:endParaRPr lang="en-US" dirty="0"/>
          </a:p>
        </p:txBody>
      </p:sp>
    </p:spTree>
    <p:extLst>
      <p:ext uri="{BB962C8B-B14F-4D97-AF65-F5344CB8AC3E}">
        <p14:creationId xmlns:p14="http://schemas.microsoft.com/office/powerpoint/2010/main" val="406727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05D60-C54B-016F-8AFB-8B605DC84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0BCABF-FC4E-2145-7F47-3565DB44C3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064A2E-8C35-E38E-EA16-94F92C77FCF4}"/>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5" name="Footer Placeholder 4">
            <a:extLst>
              <a:ext uri="{FF2B5EF4-FFF2-40B4-BE49-F238E27FC236}">
                <a16:creationId xmlns:a16="http://schemas.microsoft.com/office/drawing/2014/main" id="{7643EE2F-FD71-6DD3-38E0-C8E21A74E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D906E-CEA0-B15F-9F5E-8ECDA5177220}"/>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46510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12F83-01C6-D96D-C23B-48D8BFBC25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19E7E0-872B-A75C-91A4-2A36AD41C3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A032F-83A6-FDC4-A140-FF0F6E1394E8}"/>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5" name="Footer Placeholder 4">
            <a:extLst>
              <a:ext uri="{FF2B5EF4-FFF2-40B4-BE49-F238E27FC236}">
                <a16:creationId xmlns:a16="http://schemas.microsoft.com/office/drawing/2014/main" id="{A79A45D0-282A-65A7-FBB2-487154F05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E7512-BF95-A8C4-E305-709686A7AE3D}"/>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1682270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263C1-E612-935B-0734-DABD7C1640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D18F4E-7B8E-F3EA-6A4B-95F633708C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2CFF1-68DD-9797-8BEE-C2FEFDCE2FC5}"/>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5" name="Footer Placeholder 4">
            <a:extLst>
              <a:ext uri="{FF2B5EF4-FFF2-40B4-BE49-F238E27FC236}">
                <a16:creationId xmlns:a16="http://schemas.microsoft.com/office/drawing/2014/main" id="{23EB7FF6-185E-9604-F985-D11227359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EA33D-F760-E587-2FE2-8C2934698B81}"/>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1415949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dirty="0"/>
              <a:t>Click icon to add picture</a:t>
            </a:r>
            <a:endParaRPr lang="ru-RU"/>
          </a:p>
        </p:txBody>
      </p:sp>
    </p:spTree>
    <p:extLst>
      <p:ext uri="{BB962C8B-B14F-4D97-AF65-F5344CB8AC3E}">
        <p14:creationId xmlns:p14="http://schemas.microsoft.com/office/powerpoint/2010/main" val="4029190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dirty="0"/>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83839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dirty="0"/>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987571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22247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681836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15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7518-5696-9CDB-2314-215173EB9E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783B7-1C9D-CFF6-FB3D-F1A3C4A93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27C4C-FC3A-0DE3-7BA9-93B1AA52246A}"/>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5" name="Footer Placeholder 4">
            <a:extLst>
              <a:ext uri="{FF2B5EF4-FFF2-40B4-BE49-F238E27FC236}">
                <a16:creationId xmlns:a16="http://schemas.microsoft.com/office/drawing/2014/main" id="{B69C697C-0702-8138-6F08-566762F2D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06F3E-BDB5-B3A0-EED8-50C8FCDB5A9E}"/>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42292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3051-8056-124C-BCC6-FDEFEC16CC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BA134E-A2F2-1E16-847F-2FA8CC6734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0D9864-8E12-6271-B3C6-62961EE3DAA0}"/>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5" name="Footer Placeholder 4">
            <a:extLst>
              <a:ext uri="{FF2B5EF4-FFF2-40B4-BE49-F238E27FC236}">
                <a16:creationId xmlns:a16="http://schemas.microsoft.com/office/drawing/2014/main" id="{96EC97E6-4B19-D105-7A35-1AA1CE0AF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43D55-FDE0-E919-71DA-80CC277BB1A1}"/>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11518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8450-3D57-5E26-9396-B5C08DE9F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DDBCC-1DFF-5788-4BCD-9FA55CA15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540343-B95F-034E-D2CE-596D724309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13EB4B-5731-35E0-7B83-73A4A5D9B295}"/>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6" name="Footer Placeholder 5">
            <a:extLst>
              <a:ext uri="{FF2B5EF4-FFF2-40B4-BE49-F238E27FC236}">
                <a16:creationId xmlns:a16="http://schemas.microsoft.com/office/drawing/2014/main" id="{AC8B2E18-8595-5A99-1F28-A85BD2C8F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35701-855D-AF15-FFC9-F25C03718B6C}"/>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1634323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3B27-44FB-0FE1-C1AE-83EE0512AB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500BA9-FF70-190A-373E-0568AC7172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B4F4ED-A63E-781F-2CFE-991E2E49A8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73FCA-17A7-996E-F541-1FEDF6304C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E4C551-D729-6136-49A4-1F2B91542A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577B5-C5F5-6AC9-99CA-3843DD8F1CC4}"/>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8" name="Footer Placeholder 7">
            <a:extLst>
              <a:ext uri="{FF2B5EF4-FFF2-40B4-BE49-F238E27FC236}">
                <a16:creationId xmlns:a16="http://schemas.microsoft.com/office/drawing/2014/main" id="{5E00E3F2-EC1E-B411-7D36-15AEE4D80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82D1AD-6FF8-1A82-3A83-1B4B8AACBEE0}"/>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225255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6C0C-2C40-3B02-97D2-E56E9B527F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BE93D7-1936-C5FD-047B-EBF68E8247EB}"/>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4" name="Footer Placeholder 3">
            <a:extLst>
              <a:ext uri="{FF2B5EF4-FFF2-40B4-BE49-F238E27FC236}">
                <a16:creationId xmlns:a16="http://schemas.microsoft.com/office/drawing/2014/main" id="{0A45B2E0-5D2E-221C-EE1E-6C537094C8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6755EF-6912-B2DA-C00D-8DE6FC68B91E}"/>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39180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79348-0D70-3EF3-8585-E5249288394D}"/>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3" name="Footer Placeholder 2">
            <a:extLst>
              <a:ext uri="{FF2B5EF4-FFF2-40B4-BE49-F238E27FC236}">
                <a16:creationId xmlns:a16="http://schemas.microsoft.com/office/drawing/2014/main" id="{37112BFF-61B1-013E-CBC0-37D76FB5A6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4A1776-4B3E-943E-8A6B-85228B29A4EA}"/>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2601457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C118-5A68-A6C9-900B-BF549CB7D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E002A8-DCED-F912-EC72-950215BAB1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ACF81D-7C72-819D-22F1-E76575B6D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3BF389-051E-DD1F-63C7-0E6257BCB238}"/>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6" name="Footer Placeholder 5">
            <a:extLst>
              <a:ext uri="{FF2B5EF4-FFF2-40B4-BE49-F238E27FC236}">
                <a16:creationId xmlns:a16="http://schemas.microsoft.com/office/drawing/2014/main" id="{2982ABD0-1CDC-C9F2-E508-6EB2BA3B7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BCC97-2FB6-F694-854A-2B7461026B2C}"/>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4001362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67ACB-3987-98AA-F7FE-EA380D2C8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B45E7A-AC61-B996-9285-C00247633E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A4A34-4470-2A56-BB4C-2957DC24B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47116-00B1-3B28-87D9-B6C5CD4A7ED0}"/>
              </a:ext>
            </a:extLst>
          </p:cNvPr>
          <p:cNvSpPr>
            <a:spLocks noGrp="1"/>
          </p:cNvSpPr>
          <p:nvPr>
            <p:ph type="dt" sz="half" idx="10"/>
          </p:nvPr>
        </p:nvSpPr>
        <p:spPr/>
        <p:txBody>
          <a:bodyPr/>
          <a:lstStyle/>
          <a:p>
            <a:fld id="{24015EE9-063B-4822-8859-D1964C1344A5}" type="datetimeFigureOut">
              <a:rPr lang="en-US" smtClean="0"/>
              <a:t>10/23/2023</a:t>
            </a:fld>
            <a:endParaRPr lang="en-US"/>
          </a:p>
        </p:txBody>
      </p:sp>
      <p:sp>
        <p:nvSpPr>
          <p:cNvPr id="6" name="Footer Placeholder 5">
            <a:extLst>
              <a:ext uri="{FF2B5EF4-FFF2-40B4-BE49-F238E27FC236}">
                <a16:creationId xmlns:a16="http://schemas.microsoft.com/office/drawing/2014/main" id="{A458766E-BBB6-7D96-FB6F-2A4CF0874B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76202-B6CA-42EF-45C2-A0DE1EC0D1E0}"/>
              </a:ext>
            </a:extLst>
          </p:cNvPr>
          <p:cNvSpPr>
            <a:spLocks noGrp="1"/>
          </p:cNvSpPr>
          <p:nvPr>
            <p:ph type="sldNum" sz="quarter" idx="12"/>
          </p:nvPr>
        </p:nvSpPr>
        <p:spPr/>
        <p:txBody>
          <a:bodyPr/>
          <a:lstStyle/>
          <a:p>
            <a:fld id="{5D72E054-2E64-4216-9A3B-0DCDE6B39F0F}" type="slidenum">
              <a:rPr lang="en-US" smtClean="0"/>
              <a:t>‹#›</a:t>
            </a:fld>
            <a:endParaRPr lang="en-US"/>
          </a:p>
        </p:txBody>
      </p:sp>
    </p:spTree>
    <p:extLst>
      <p:ext uri="{BB962C8B-B14F-4D97-AF65-F5344CB8AC3E}">
        <p14:creationId xmlns:p14="http://schemas.microsoft.com/office/powerpoint/2010/main" val="342550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341163-1AD5-CF82-E4D8-CB72505A0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777662-4D78-A88A-6F9B-90F860BED5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61928-7FD8-442B-148E-3585B3AF5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15EE9-063B-4822-8859-D1964C1344A5}" type="datetimeFigureOut">
              <a:rPr lang="en-US" smtClean="0"/>
              <a:t>10/23/2023</a:t>
            </a:fld>
            <a:endParaRPr lang="en-US"/>
          </a:p>
        </p:txBody>
      </p:sp>
      <p:sp>
        <p:nvSpPr>
          <p:cNvPr id="5" name="Footer Placeholder 4">
            <a:extLst>
              <a:ext uri="{FF2B5EF4-FFF2-40B4-BE49-F238E27FC236}">
                <a16:creationId xmlns:a16="http://schemas.microsoft.com/office/drawing/2014/main" id="{5596DEDE-64E2-D0E1-6903-61851B1C2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166DA1-DF63-CF49-1F7F-F6A356DB0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2E054-2E64-4216-9A3B-0DCDE6B39F0F}" type="slidenum">
              <a:rPr lang="en-US" smtClean="0"/>
              <a:t>‹#›</a:t>
            </a:fld>
            <a:endParaRPr lang="en-US"/>
          </a:p>
        </p:txBody>
      </p:sp>
    </p:spTree>
    <p:extLst>
      <p:ext uri="{BB962C8B-B14F-4D97-AF65-F5344CB8AC3E}">
        <p14:creationId xmlns:p14="http://schemas.microsoft.com/office/powerpoint/2010/main" val="358365709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13.xml"/><Relationship Id="rId5" Type="http://schemas.openxmlformats.org/officeDocument/2006/relationships/image" Target="../media/image35.sv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chart" Target="../charts/chart1.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FBBE19-FAF2-27A3-5687-A0658DFAA896}"/>
              </a:ext>
            </a:extLst>
          </p:cNvPr>
          <p:cNvSpPr>
            <a:spLocks noGrp="1"/>
          </p:cNvSpPr>
          <p:nvPr>
            <p:ph type="ctrTitle"/>
          </p:nvPr>
        </p:nvSpPr>
        <p:spPr>
          <a:xfrm>
            <a:off x="1285241" y="1008993"/>
            <a:ext cx="9231410" cy="3542045"/>
          </a:xfrm>
        </p:spPr>
        <p:txBody>
          <a:bodyPr anchor="b">
            <a:normAutofit/>
          </a:bodyPr>
          <a:lstStyle/>
          <a:p>
            <a:pPr algn="l"/>
            <a:r>
              <a:rPr lang="en-US" sz="6600" dirty="0"/>
              <a:t>Physical Activity and Build Environment in the County of Hawaii</a:t>
            </a:r>
            <a:endParaRPr lang="en-US" sz="23900" dirty="0"/>
          </a:p>
        </p:txBody>
      </p:sp>
      <p:sp>
        <p:nvSpPr>
          <p:cNvPr id="3" name="Subtitle 2">
            <a:extLst>
              <a:ext uri="{FF2B5EF4-FFF2-40B4-BE49-F238E27FC236}">
                <a16:creationId xmlns:a16="http://schemas.microsoft.com/office/drawing/2014/main" id="{273C9A59-476A-13C5-0890-1C736F234274}"/>
              </a:ext>
            </a:extLst>
          </p:cNvPr>
          <p:cNvSpPr>
            <a:spLocks noGrp="1"/>
          </p:cNvSpPr>
          <p:nvPr>
            <p:ph type="subTitle" idx="1"/>
          </p:nvPr>
        </p:nvSpPr>
        <p:spPr>
          <a:xfrm>
            <a:off x="1285241" y="4810125"/>
            <a:ext cx="5782309" cy="1085346"/>
          </a:xfrm>
        </p:spPr>
        <p:txBody>
          <a:bodyPr anchor="t">
            <a:normAutofit/>
          </a:bodyPr>
          <a:lstStyle/>
          <a:p>
            <a:pPr algn="l"/>
            <a:r>
              <a:rPr lang="en-US" dirty="0"/>
              <a:t>Infrastructure Solutions</a:t>
            </a:r>
          </a:p>
        </p:txBody>
      </p:sp>
      <p:pic>
        <p:nvPicPr>
          <p:cNvPr id="4" name="Picture 5">
            <a:extLst>
              <a:ext uri="{FF2B5EF4-FFF2-40B4-BE49-F238E27FC236}">
                <a16:creationId xmlns:a16="http://schemas.microsoft.com/office/drawing/2014/main" id="{0E75F55E-8BAF-9C66-ED8C-D0D12A7670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0009" y="3900204"/>
            <a:ext cx="1886542" cy="190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282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DE796-F592-58DE-65D4-3ED685907B4E}"/>
              </a:ext>
            </a:extLst>
          </p:cNvPr>
          <p:cNvPicPr>
            <a:picLocks noChangeAspect="1"/>
          </p:cNvPicPr>
          <p:nvPr/>
        </p:nvPicPr>
        <p:blipFill rotWithShape="1">
          <a:blip r:embed="rId2">
            <a:extLst>
              <a:ext uri="{28A0092B-C50C-407E-A947-70E740481C1C}">
                <a14:useLocalDpi xmlns:a14="http://schemas.microsoft.com/office/drawing/2010/main" val="0"/>
              </a:ext>
            </a:extLst>
          </a:blip>
          <a:srcRect l="17302" r="17305" b="3"/>
          <a:stretch/>
        </p:blipFill>
        <p:spPr>
          <a:xfrm rot="16200000">
            <a:off x="353043" y="290423"/>
            <a:ext cx="3021406" cy="3084025"/>
          </a:xfrm>
          <a:prstGeom prst="rect">
            <a:avLst/>
          </a:prstGeom>
        </p:spPr>
      </p:pic>
      <p:pic>
        <p:nvPicPr>
          <p:cNvPr id="7" name="Picture 6" descr="A picture containing sky, outdoor, people&#10;&#10;Description automatically generated">
            <a:extLst>
              <a:ext uri="{FF2B5EF4-FFF2-40B4-BE49-F238E27FC236}">
                <a16:creationId xmlns:a16="http://schemas.microsoft.com/office/drawing/2014/main" id="{32AEAE41-57F2-5AB3-E17F-E75C8F380294}"/>
              </a:ext>
            </a:extLst>
          </p:cNvPr>
          <p:cNvPicPr>
            <a:picLocks noChangeAspect="1"/>
          </p:cNvPicPr>
          <p:nvPr/>
        </p:nvPicPr>
        <p:blipFill rotWithShape="1">
          <a:blip r:embed="rId3">
            <a:extLst>
              <a:ext uri="{28A0092B-C50C-407E-A947-70E740481C1C}">
                <a14:useLocalDpi xmlns:a14="http://schemas.microsoft.com/office/drawing/2010/main" val="0"/>
              </a:ext>
            </a:extLst>
          </a:blip>
          <a:srcRect t="13586" r="-1" b="18662"/>
          <a:stretch/>
        </p:blipFill>
        <p:spPr>
          <a:xfrm>
            <a:off x="321734" y="3514854"/>
            <a:ext cx="3084025" cy="2785952"/>
          </a:xfrm>
          <a:prstGeom prst="rect">
            <a:avLst/>
          </a:prstGeom>
        </p:spPr>
      </p:pic>
      <p:pic>
        <p:nvPicPr>
          <p:cNvPr id="5" name="Picture 4" descr="A picture containing person, child, stationary, chalk&#10;&#10;Description automatically generated">
            <a:extLst>
              <a:ext uri="{FF2B5EF4-FFF2-40B4-BE49-F238E27FC236}">
                <a16:creationId xmlns:a16="http://schemas.microsoft.com/office/drawing/2014/main" id="{471463FF-D30F-9A71-2543-ECAE8012CE5E}"/>
              </a:ext>
            </a:extLst>
          </p:cNvPr>
          <p:cNvPicPr>
            <a:picLocks noChangeAspect="1"/>
          </p:cNvPicPr>
          <p:nvPr/>
        </p:nvPicPr>
        <p:blipFill rotWithShape="1">
          <a:blip r:embed="rId4">
            <a:extLst>
              <a:ext uri="{28A0092B-C50C-407E-A947-70E740481C1C}">
                <a14:useLocalDpi xmlns:a14="http://schemas.microsoft.com/office/drawing/2010/main" val="0"/>
              </a:ext>
            </a:extLst>
          </a:blip>
          <a:srcRect t="9835" r="2" b="2"/>
          <a:stretch/>
        </p:blipFill>
        <p:spPr>
          <a:xfrm rot="5400000">
            <a:off x="2630374" y="1289645"/>
            <a:ext cx="5979074" cy="4043250"/>
          </a:xfrm>
          <a:prstGeom prst="rect">
            <a:avLst/>
          </a:prstGeom>
        </p:spPr>
      </p:pic>
      <p:pic>
        <p:nvPicPr>
          <p:cNvPr id="9" name="Picture 8" descr="A picture containing person, outdoor&#10;&#10;Description automatically generated">
            <a:extLst>
              <a:ext uri="{FF2B5EF4-FFF2-40B4-BE49-F238E27FC236}">
                <a16:creationId xmlns:a16="http://schemas.microsoft.com/office/drawing/2014/main" id="{68F5E489-5906-5813-D0EA-BEE6D5765D3E}"/>
              </a:ext>
            </a:extLst>
          </p:cNvPr>
          <p:cNvPicPr>
            <a:picLocks noChangeAspect="1"/>
          </p:cNvPicPr>
          <p:nvPr/>
        </p:nvPicPr>
        <p:blipFill rotWithShape="1">
          <a:blip r:embed="rId5">
            <a:extLst>
              <a:ext uri="{28A0092B-C50C-407E-A947-70E740481C1C}">
                <a14:useLocalDpi xmlns:a14="http://schemas.microsoft.com/office/drawing/2010/main" val="0"/>
              </a:ext>
            </a:extLst>
          </a:blip>
          <a:srcRect r="1120" b="1"/>
          <a:stretch/>
        </p:blipFill>
        <p:spPr>
          <a:xfrm rot="16200000">
            <a:off x="6862626" y="1293169"/>
            <a:ext cx="5979074" cy="4036201"/>
          </a:xfrm>
          <a:prstGeom prst="rect">
            <a:avLst/>
          </a:prstGeom>
        </p:spPr>
      </p:pic>
    </p:spTree>
    <p:extLst>
      <p:ext uri="{BB962C8B-B14F-4D97-AF65-F5344CB8AC3E}">
        <p14:creationId xmlns:p14="http://schemas.microsoft.com/office/powerpoint/2010/main" val="2244168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43BDC-CBF4-2FC0-790F-1C628A4491C9}"/>
              </a:ext>
            </a:extLst>
          </p:cNvPr>
          <p:cNvPicPr>
            <a:picLocks noChangeAspect="1"/>
          </p:cNvPicPr>
          <p:nvPr/>
        </p:nvPicPr>
        <p:blipFill>
          <a:blip r:embed="rId2"/>
          <a:stretch>
            <a:fillRect/>
          </a:stretch>
        </p:blipFill>
        <p:spPr>
          <a:xfrm>
            <a:off x="0" y="31737"/>
            <a:ext cx="12192000" cy="6794525"/>
          </a:xfrm>
          <a:prstGeom prst="rect">
            <a:avLst/>
          </a:prstGeom>
        </p:spPr>
      </p:pic>
    </p:spTree>
    <p:extLst>
      <p:ext uri="{BB962C8B-B14F-4D97-AF65-F5344CB8AC3E}">
        <p14:creationId xmlns:p14="http://schemas.microsoft.com/office/powerpoint/2010/main" val="1086478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a bicycle on a road next to a car&#10;&#10;Description automatically generated with low confidence">
            <a:extLst>
              <a:ext uri="{FF2B5EF4-FFF2-40B4-BE49-F238E27FC236}">
                <a16:creationId xmlns:a16="http://schemas.microsoft.com/office/drawing/2014/main" id="{5F23EC79-B08E-AFB6-09E8-783FE6CE3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871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010F2-6336-FFCB-BA1A-5D32047F4C10}"/>
              </a:ext>
            </a:extLst>
          </p:cNvPr>
          <p:cNvPicPr>
            <a:picLocks noChangeAspect="1"/>
          </p:cNvPicPr>
          <p:nvPr/>
        </p:nvPicPr>
        <p:blipFill rotWithShape="1">
          <a:blip r:embed="rId2"/>
          <a:srcRect l="14650"/>
          <a:stretch/>
        </p:blipFill>
        <p:spPr>
          <a:xfrm>
            <a:off x="0" y="0"/>
            <a:ext cx="5718495" cy="5025006"/>
          </a:xfrm>
          <a:prstGeom prst="rect">
            <a:avLst/>
          </a:prstGeom>
        </p:spPr>
      </p:pic>
      <p:pic>
        <p:nvPicPr>
          <p:cNvPr id="4" name="Picture 3">
            <a:extLst>
              <a:ext uri="{FF2B5EF4-FFF2-40B4-BE49-F238E27FC236}">
                <a16:creationId xmlns:a16="http://schemas.microsoft.com/office/drawing/2014/main" id="{79FB4D4C-B042-8690-BC37-0A9541CE0838}"/>
              </a:ext>
            </a:extLst>
          </p:cNvPr>
          <p:cNvPicPr>
            <a:picLocks noChangeAspect="1"/>
          </p:cNvPicPr>
          <p:nvPr/>
        </p:nvPicPr>
        <p:blipFill rotWithShape="1">
          <a:blip r:embed="rId3"/>
          <a:srcRect t="26776"/>
          <a:stretch/>
        </p:blipFill>
        <p:spPr>
          <a:xfrm>
            <a:off x="5167616" y="0"/>
            <a:ext cx="7024382" cy="6858000"/>
          </a:xfrm>
          <a:prstGeom prst="rect">
            <a:avLst/>
          </a:prstGeom>
        </p:spPr>
      </p:pic>
      <p:sp>
        <p:nvSpPr>
          <p:cNvPr id="2" name="Title 1">
            <a:extLst>
              <a:ext uri="{FF2B5EF4-FFF2-40B4-BE49-F238E27FC236}">
                <a16:creationId xmlns:a16="http://schemas.microsoft.com/office/drawing/2014/main" id="{F1425351-DE01-8787-A6E3-D77C43840B3F}"/>
              </a:ext>
            </a:extLst>
          </p:cNvPr>
          <p:cNvSpPr>
            <a:spLocks noGrp="1"/>
          </p:cNvSpPr>
          <p:nvPr>
            <p:ph type="title"/>
          </p:nvPr>
        </p:nvSpPr>
        <p:spPr>
          <a:xfrm>
            <a:off x="350240" y="5083729"/>
            <a:ext cx="4708321" cy="1325563"/>
          </a:xfrm>
          <a:solidFill>
            <a:schemeClr val="bg1">
              <a:alpha val="34000"/>
            </a:schemeClr>
          </a:solidFill>
        </p:spPr>
        <p:txBody>
          <a:bodyPr/>
          <a:lstStyle/>
          <a:p>
            <a:r>
              <a:rPr lang="en-US" dirty="0"/>
              <a:t>Hilo Bayfront Trails</a:t>
            </a:r>
          </a:p>
        </p:txBody>
      </p:sp>
      <p:sp>
        <p:nvSpPr>
          <p:cNvPr id="5" name="Title 1">
            <a:extLst>
              <a:ext uri="{FF2B5EF4-FFF2-40B4-BE49-F238E27FC236}">
                <a16:creationId xmlns:a16="http://schemas.microsoft.com/office/drawing/2014/main" id="{FE1941C0-0E17-00C7-F547-3E0D186314A2}"/>
              </a:ext>
            </a:extLst>
          </p:cNvPr>
          <p:cNvSpPr txBox="1">
            <a:spLocks/>
          </p:cNvSpPr>
          <p:nvPr/>
        </p:nvSpPr>
        <p:spPr>
          <a:xfrm>
            <a:off x="5167617" y="0"/>
            <a:ext cx="7024382" cy="1460500"/>
          </a:xfrm>
          <a:prstGeom prst="rect">
            <a:avLst/>
          </a:prstGeom>
          <a:solidFill>
            <a:schemeClr val="bg1">
              <a:alpha val="74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Waimea Trails and Greenway</a:t>
            </a:r>
          </a:p>
        </p:txBody>
      </p:sp>
    </p:spTree>
    <p:extLst>
      <p:ext uri="{BB962C8B-B14F-4D97-AF65-F5344CB8AC3E}">
        <p14:creationId xmlns:p14="http://schemas.microsoft.com/office/powerpoint/2010/main" val="338686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5953F3-5CDF-E9CC-4AB8-4290A3B59961}"/>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kern="1200" dirty="0">
                <a:solidFill>
                  <a:schemeClr val="tx1"/>
                </a:solidFill>
                <a:latin typeface="+mj-lt"/>
                <a:ea typeface="+mj-ea"/>
                <a:cs typeface="+mj-cs"/>
              </a:rPr>
              <a:t>Hilo Bayfront Trails</a:t>
            </a:r>
          </a:p>
        </p:txBody>
      </p:sp>
      <p:sp>
        <p:nvSpPr>
          <p:cNvPr id="7" name="Content Placeholder 6">
            <a:extLst>
              <a:ext uri="{FF2B5EF4-FFF2-40B4-BE49-F238E27FC236}">
                <a16:creationId xmlns:a16="http://schemas.microsoft.com/office/drawing/2014/main" id="{E6DCFBE3-BB04-E1E0-5633-FD1F27375A8B}"/>
              </a:ext>
            </a:extLst>
          </p:cNvPr>
          <p:cNvSpPr>
            <a:spLocks noGrp="1"/>
          </p:cNvSpPr>
          <p:nvPr>
            <p:ph sz="half" idx="1"/>
          </p:nvPr>
        </p:nvSpPr>
        <p:spPr>
          <a:xfrm>
            <a:off x="862366" y="2194102"/>
            <a:ext cx="3427001" cy="3908586"/>
          </a:xfrm>
        </p:spPr>
        <p:txBody>
          <a:bodyPr vert="horz" lIns="91440" tIns="45720" rIns="91440" bIns="45720" rtlCol="0">
            <a:normAutofit/>
          </a:bodyPr>
          <a:lstStyle/>
          <a:p>
            <a:r>
              <a:rPr lang="en-US" sz="2000" dirty="0"/>
              <a:t>2010 –Planning commenced</a:t>
            </a:r>
          </a:p>
          <a:p>
            <a:r>
              <a:rPr lang="en-US" sz="2000" dirty="0"/>
              <a:t>2016 - Phase I Complete </a:t>
            </a:r>
          </a:p>
          <a:p>
            <a:r>
              <a:rPr lang="en-US" sz="2000" dirty="0"/>
              <a:t>2021 </a:t>
            </a:r>
            <a:r>
              <a:rPr lang="en-US" sz="2000" dirty="0" err="1"/>
              <a:t>Wailoa</a:t>
            </a:r>
            <a:r>
              <a:rPr lang="en-US" sz="2000" dirty="0"/>
              <a:t> State Park Section Complete</a:t>
            </a:r>
          </a:p>
          <a:p>
            <a:r>
              <a:rPr lang="en-US" sz="2000" dirty="0"/>
              <a:t>2022Phase IIA completed</a:t>
            </a:r>
          </a:p>
          <a:p>
            <a:r>
              <a:rPr lang="en-US" sz="2000" dirty="0"/>
              <a:t>2023 Phase IIB to start construction</a:t>
            </a:r>
          </a:p>
          <a:p>
            <a:r>
              <a:rPr lang="en-US" sz="2000" dirty="0"/>
              <a:t>TBD Bayan Drive and Waiakea Flood Chanel sections</a:t>
            </a:r>
          </a:p>
        </p:txBody>
      </p:sp>
      <p:pic>
        <p:nvPicPr>
          <p:cNvPr id="9" name="Content Placeholder 8">
            <a:extLst>
              <a:ext uri="{FF2B5EF4-FFF2-40B4-BE49-F238E27FC236}">
                <a16:creationId xmlns:a16="http://schemas.microsoft.com/office/drawing/2014/main" id="{9E8A6BED-AC8D-C41E-8CC7-44D3BD104720}"/>
              </a:ext>
            </a:extLst>
          </p:cNvPr>
          <p:cNvPicPr>
            <a:picLocks noGrp="1" noChangeAspect="1"/>
          </p:cNvPicPr>
          <p:nvPr>
            <p:ph sz="half" idx="2"/>
          </p:nvPr>
        </p:nvPicPr>
        <p:blipFill>
          <a:blip r:embed="rId2"/>
          <a:stretch>
            <a:fillRect/>
          </a:stretch>
        </p:blipFill>
        <p:spPr>
          <a:xfrm>
            <a:off x="5643282" y="661916"/>
            <a:ext cx="5759490" cy="5557909"/>
          </a:xfrm>
          <a:prstGeom prst="rect">
            <a:avLst/>
          </a:prstGeom>
        </p:spPr>
      </p:pic>
    </p:spTree>
    <p:extLst>
      <p:ext uri="{BB962C8B-B14F-4D97-AF65-F5344CB8AC3E}">
        <p14:creationId xmlns:p14="http://schemas.microsoft.com/office/powerpoint/2010/main" val="11727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E1F062-1319-C3D6-9B19-3A87F86AF574}"/>
              </a:ext>
            </a:extLst>
          </p:cNvPr>
          <p:cNvPicPr>
            <a:picLocks noChangeAspect="1"/>
          </p:cNvPicPr>
          <p:nvPr/>
        </p:nvPicPr>
        <p:blipFill rotWithShape="1">
          <a:blip r:embed="rId2"/>
          <a:srcRect r="-2" b="20342"/>
          <a:stretch/>
        </p:blipFill>
        <p:spPr>
          <a:xfrm>
            <a:off x="321730" y="392279"/>
            <a:ext cx="5674897" cy="3017405"/>
          </a:xfrm>
          <a:prstGeom prst="rect">
            <a:avLst/>
          </a:prstGeom>
        </p:spPr>
      </p:pic>
      <p:pic>
        <p:nvPicPr>
          <p:cNvPr id="7" name="Picture 6">
            <a:extLst>
              <a:ext uri="{FF2B5EF4-FFF2-40B4-BE49-F238E27FC236}">
                <a16:creationId xmlns:a16="http://schemas.microsoft.com/office/drawing/2014/main" id="{208D42C3-3C5A-05AD-75EF-7BC3CB6227EB}"/>
              </a:ext>
            </a:extLst>
          </p:cNvPr>
          <p:cNvPicPr>
            <a:picLocks noChangeAspect="1"/>
          </p:cNvPicPr>
          <p:nvPr/>
        </p:nvPicPr>
        <p:blipFill rotWithShape="1">
          <a:blip r:embed="rId3"/>
          <a:srcRect t="28138" r="-2" b="3815"/>
          <a:stretch/>
        </p:blipFill>
        <p:spPr>
          <a:xfrm>
            <a:off x="321730" y="3581400"/>
            <a:ext cx="5674897" cy="2789954"/>
          </a:xfrm>
          <a:prstGeom prst="rect">
            <a:avLst/>
          </a:prstGeom>
        </p:spPr>
      </p:pic>
      <p:pic>
        <p:nvPicPr>
          <p:cNvPr id="4" name="Picture 3">
            <a:extLst>
              <a:ext uri="{FF2B5EF4-FFF2-40B4-BE49-F238E27FC236}">
                <a16:creationId xmlns:a16="http://schemas.microsoft.com/office/drawing/2014/main" id="{AB85DC4C-4F45-8743-73EB-C0B278E970EA}"/>
              </a:ext>
            </a:extLst>
          </p:cNvPr>
          <p:cNvPicPr>
            <a:picLocks noChangeAspect="1"/>
          </p:cNvPicPr>
          <p:nvPr/>
        </p:nvPicPr>
        <p:blipFill rotWithShape="1">
          <a:blip r:embed="rId4"/>
          <a:srcRect t="25107" b="5882"/>
          <a:stretch/>
        </p:blipFill>
        <p:spPr>
          <a:xfrm>
            <a:off x="6195373" y="392280"/>
            <a:ext cx="5674897" cy="5979074"/>
          </a:xfrm>
          <a:prstGeom prst="rect">
            <a:avLst/>
          </a:prstGeom>
        </p:spPr>
      </p:pic>
      <p:sp>
        <p:nvSpPr>
          <p:cNvPr id="8" name="AutoShape 2" descr="map of Waimea Area">
            <a:extLst>
              <a:ext uri="{FF2B5EF4-FFF2-40B4-BE49-F238E27FC236}">
                <a16:creationId xmlns:a16="http://schemas.microsoft.com/office/drawing/2014/main" id="{3435F2D2-39DD-BECA-2B88-39198D559B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04528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B7D32-1079-5E51-D252-009C6F7EFFE6}"/>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Waimea Trails Phase 1</a:t>
            </a:r>
          </a:p>
        </p:txBody>
      </p:sp>
      <p:pic>
        <p:nvPicPr>
          <p:cNvPr id="5" name="Picture 4" descr="Map&#10;&#10;Description automatically generated">
            <a:extLst>
              <a:ext uri="{FF2B5EF4-FFF2-40B4-BE49-F238E27FC236}">
                <a16:creationId xmlns:a16="http://schemas.microsoft.com/office/drawing/2014/main" id="{0ED4856E-66A1-2C60-A441-E0C945309503}"/>
              </a:ext>
            </a:extLst>
          </p:cNvPr>
          <p:cNvPicPr>
            <a:picLocks noChangeAspect="1"/>
          </p:cNvPicPr>
          <p:nvPr/>
        </p:nvPicPr>
        <p:blipFill rotWithShape="1">
          <a:blip r:embed="rId2">
            <a:extLst>
              <a:ext uri="{28A0092B-C50C-407E-A947-70E740481C1C}">
                <a14:useLocalDpi xmlns:a14="http://schemas.microsoft.com/office/drawing/2010/main" val="0"/>
              </a:ext>
            </a:extLst>
          </a:blip>
          <a:srcRect t="489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42F68216-313D-8E5B-8B8C-7FDA43DDCB0E}"/>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500" dirty="0"/>
              <a:t>1994-2000 master planning of trail complete with</a:t>
            </a:r>
          </a:p>
          <a:p>
            <a:pPr marL="285750" indent="-228600">
              <a:lnSpc>
                <a:spcPct val="90000"/>
              </a:lnSpc>
              <a:spcAft>
                <a:spcPts val="600"/>
              </a:spcAft>
              <a:buFont typeface="Arial" panose="020B0604020202020204" pitchFamily="34" charset="0"/>
              <a:buChar char="•"/>
            </a:pPr>
            <a:r>
              <a:rPr lang="en-US" sz="1500" dirty="0"/>
              <a:t>4 mile long trail along the Waikoloa Stream to be completed in 4 phases</a:t>
            </a:r>
          </a:p>
          <a:p>
            <a:pPr marL="285750" indent="-228600">
              <a:lnSpc>
                <a:spcPct val="90000"/>
              </a:lnSpc>
              <a:spcAft>
                <a:spcPts val="600"/>
              </a:spcAft>
              <a:buFont typeface="Arial" panose="020B0604020202020204" pitchFamily="34" charset="0"/>
              <a:buChar char="•"/>
            </a:pPr>
            <a:r>
              <a:rPr lang="en-US" sz="1500" dirty="0"/>
              <a:t>2000 – to present, volunteers have cleared and maintained a dirt trail through current County easements</a:t>
            </a:r>
          </a:p>
          <a:p>
            <a:pPr marL="285750" indent="-228600">
              <a:lnSpc>
                <a:spcPct val="90000"/>
              </a:lnSpc>
              <a:spcAft>
                <a:spcPts val="600"/>
              </a:spcAft>
              <a:buFont typeface="Arial" panose="020B0604020202020204" pitchFamily="34" charset="0"/>
              <a:buChar char="•"/>
            </a:pPr>
            <a:r>
              <a:rPr lang="en-US" sz="1500" dirty="0"/>
              <a:t>Currently in design to pave the first mile of the trail Phase 1, a section from Kahawai Street to Lindsey Road</a:t>
            </a:r>
          </a:p>
          <a:p>
            <a:pPr marL="742950" lvl="1" indent="-228600">
              <a:lnSpc>
                <a:spcPct val="90000"/>
              </a:lnSpc>
              <a:spcAft>
                <a:spcPts val="600"/>
              </a:spcAft>
              <a:buFont typeface="Arial" panose="020B0604020202020204" pitchFamily="34" charset="0"/>
              <a:buChar char="•"/>
            </a:pPr>
            <a:r>
              <a:rPr lang="en-US" sz="1500" dirty="0"/>
              <a:t>Goals to increase accessibility and make ADA compliant</a:t>
            </a:r>
          </a:p>
          <a:p>
            <a:pPr marL="742950" lvl="1" indent="-228600">
              <a:lnSpc>
                <a:spcPct val="90000"/>
              </a:lnSpc>
              <a:spcAft>
                <a:spcPts val="600"/>
              </a:spcAft>
              <a:buFont typeface="Arial" panose="020B0604020202020204" pitchFamily="34" charset="0"/>
              <a:buChar char="•"/>
            </a:pPr>
            <a:r>
              <a:rPr lang="en-US" sz="1500" dirty="0"/>
              <a:t>working on RAISE grant application for 2023 construction estimated at $8M  </a:t>
            </a:r>
          </a:p>
          <a:p>
            <a:pPr indent="-228600">
              <a:lnSpc>
                <a:spcPct val="90000"/>
              </a:lnSpc>
              <a:spcAft>
                <a:spcPts val="60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1745410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1F150B-52DB-213B-4D5A-42F8EADCF3AB}"/>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a:solidFill>
                  <a:schemeClr val="tx1"/>
                </a:solidFill>
                <a:latin typeface="+mj-lt"/>
                <a:ea typeface="+mj-ea"/>
                <a:cs typeface="+mj-cs"/>
              </a:rPr>
              <a:t>Active Transportation in Waimea Challenges</a:t>
            </a:r>
          </a:p>
        </p:txBody>
      </p:sp>
      <p:sp>
        <p:nvSpPr>
          <p:cNvPr id="5" name="Content Placeholder 4">
            <a:extLst>
              <a:ext uri="{FF2B5EF4-FFF2-40B4-BE49-F238E27FC236}">
                <a16:creationId xmlns:a16="http://schemas.microsoft.com/office/drawing/2014/main" id="{CBFC1B3E-741C-DC5E-4534-94CEDE6B361D}"/>
              </a:ext>
            </a:extLst>
          </p:cNvPr>
          <p:cNvSpPr>
            <a:spLocks noGrp="1"/>
          </p:cNvSpPr>
          <p:nvPr>
            <p:ph sz="half" idx="1"/>
          </p:nvPr>
        </p:nvSpPr>
        <p:spPr>
          <a:xfrm>
            <a:off x="448056" y="2512611"/>
            <a:ext cx="4832803" cy="3664351"/>
          </a:xfrm>
        </p:spPr>
        <p:txBody>
          <a:bodyPr vert="horz" lIns="91440" tIns="45720" rIns="91440" bIns="45720" rtlCol="0">
            <a:normAutofit/>
          </a:bodyPr>
          <a:lstStyle/>
          <a:p>
            <a:r>
              <a:rPr lang="en-US" sz="2000" dirty="0"/>
              <a:t>No sidewalks along </a:t>
            </a:r>
            <a:r>
              <a:rPr lang="en-US" sz="2000" dirty="0" err="1"/>
              <a:t>Kawaiahe</a:t>
            </a:r>
            <a:r>
              <a:rPr lang="en-US" sz="2000" dirty="0"/>
              <a:t> Rd and Mamalahoa Hwy</a:t>
            </a:r>
          </a:p>
          <a:p>
            <a:r>
              <a:rPr lang="en-US" sz="2000" dirty="0"/>
              <a:t>400 conflict points along these roadways including intersection and driveways</a:t>
            </a:r>
          </a:p>
          <a:p>
            <a:r>
              <a:rPr lang="en-US" sz="2000" dirty="0"/>
              <a:t>Close proximity to cars while walking and biking are uncomfortable/undesirable </a:t>
            </a:r>
          </a:p>
        </p:txBody>
      </p:sp>
      <p:pic>
        <p:nvPicPr>
          <p:cNvPr id="4098" name="Picture 2" descr="A group of people on a road&#10;&#10;Description automatically generated with medium confidence">
            <a:extLst>
              <a:ext uri="{FF2B5EF4-FFF2-40B4-BE49-F238E27FC236}">
                <a16:creationId xmlns:a16="http://schemas.microsoft.com/office/drawing/2014/main" id="{FDF5BC6D-3BE1-59D6-8B57-7A0BF72D6C5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8380" r="-2" b="-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5B4D206-4DA0-85F8-69DC-9AF6D2050B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59" r="1609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42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A dirt path through a forest&#10;&#10;Description automatically generated with medium confidence">
            <a:extLst>
              <a:ext uri="{FF2B5EF4-FFF2-40B4-BE49-F238E27FC236}">
                <a16:creationId xmlns:a16="http://schemas.microsoft.com/office/drawing/2014/main" id="{32496A4D-B268-CB74-4B72-B061CD367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8" r="20334" b="-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irt road with trees on either side of it&#10;&#10;Description automatically generated with medium confidence">
            <a:extLst>
              <a:ext uri="{FF2B5EF4-FFF2-40B4-BE49-F238E27FC236}">
                <a16:creationId xmlns:a16="http://schemas.microsoft.com/office/drawing/2014/main" id="{91260743-3B74-A8AE-92C9-22BEBD175A62}"/>
              </a:ext>
            </a:extLst>
          </p:cNvPr>
          <p:cNvPicPr>
            <a:picLocks noChangeAspect="1"/>
          </p:cNvPicPr>
          <p:nvPr/>
        </p:nvPicPr>
        <p:blipFill rotWithShape="1">
          <a:blip r:embed="rId3"/>
          <a:srcRect t="21455" r="-2" b="4891"/>
          <a:stretch/>
        </p:blipFill>
        <p:spPr>
          <a:xfrm>
            <a:off x="321730" y="3510853"/>
            <a:ext cx="5674897" cy="2789954"/>
          </a:xfrm>
          <a:prstGeom prst="rect">
            <a:avLst/>
          </a:prstGeom>
        </p:spPr>
      </p:pic>
      <p:pic>
        <p:nvPicPr>
          <p:cNvPr id="8" name="Picture 7" descr="A group of people walking on a dirt path&#10;&#10;Description automatically generated with medium confidence">
            <a:extLst>
              <a:ext uri="{FF2B5EF4-FFF2-40B4-BE49-F238E27FC236}">
                <a16:creationId xmlns:a16="http://schemas.microsoft.com/office/drawing/2014/main" id="{48996B0D-535C-A9E4-2D92-03D7397E2EB7}"/>
              </a:ext>
            </a:extLst>
          </p:cNvPr>
          <p:cNvPicPr>
            <a:picLocks noChangeAspect="1"/>
          </p:cNvPicPr>
          <p:nvPr/>
        </p:nvPicPr>
        <p:blipFill rotWithShape="1">
          <a:blip r:embed="rId4"/>
          <a:srcRect r="-2" b="20979"/>
          <a:stretch/>
        </p:blipFill>
        <p:spPr>
          <a:xfrm>
            <a:off x="6195373" y="321733"/>
            <a:ext cx="5674892" cy="5979074"/>
          </a:xfrm>
          <a:prstGeom prst="rect">
            <a:avLst/>
          </a:prstGeom>
        </p:spPr>
      </p:pic>
    </p:spTree>
    <p:extLst>
      <p:ext uri="{BB962C8B-B14F-4D97-AF65-F5344CB8AC3E}">
        <p14:creationId xmlns:p14="http://schemas.microsoft.com/office/powerpoint/2010/main" val="689974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p of Waimea Area">
            <a:extLst>
              <a:ext uri="{FF2B5EF4-FFF2-40B4-BE49-F238E27FC236}">
                <a16:creationId xmlns:a16="http://schemas.microsoft.com/office/drawing/2014/main" id="{E966698C-7669-BC99-DD36-DA46E2725D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98454" y="-2628"/>
            <a:ext cx="8995092" cy="686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11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71DB75-37F1-3B34-11D0-155DD75250C2}"/>
              </a:ext>
            </a:extLst>
          </p:cNvPr>
          <p:cNvPicPr>
            <a:picLocks noChangeAspect="1"/>
          </p:cNvPicPr>
          <p:nvPr/>
        </p:nvPicPr>
        <p:blipFill rotWithShape="1">
          <a:blip r:embed="rId2">
            <a:alphaModFix/>
          </a:blip>
          <a:srcRect r="-2" b="20342"/>
          <a:stretch/>
        </p:blipFill>
        <p:spPr>
          <a:xfrm>
            <a:off x="0" y="0"/>
            <a:ext cx="6257911" cy="33274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7" name="Picture 6">
            <a:extLst>
              <a:ext uri="{FF2B5EF4-FFF2-40B4-BE49-F238E27FC236}">
                <a16:creationId xmlns:a16="http://schemas.microsoft.com/office/drawing/2014/main" id="{0D14869F-9770-7618-1205-6F27E2AEE1E0}"/>
              </a:ext>
            </a:extLst>
          </p:cNvPr>
          <p:cNvPicPr>
            <a:picLocks noChangeAspect="1"/>
          </p:cNvPicPr>
          <p:nvPr/>
        </p:nvPicPr>
        <p:blipFill rotWithShape="1">
          <a:blip r:embed="rId3">
            <a:alphaModFix/>
          </a:blip>
          <a:srcRect t="28138" r="-2" b="3815"/>
          <a:stretch/>
        </p:blipFill>
        <p:spPr>
          <a:xfrm>
            <a:off x="0" y="3189120"/>
            <a:ext cx="7405987" cy="364101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a:extLst>
              <a:ext uri="{FF2B5EF4-FFF2-40B4-BE49-F238E27FC236}">
                <a16:creationId xmlns:a16="http://schemas.microsoft.com/office/drawing/2014/main" id="{415504C0-3BBC-73B4-680B-DCCEF5B12A32}"/>
              </a:ext>
            </a:extLst>
          </p:cNvPr>
          <p:cNvPicPr>
            <a:picLocks noChangeAspect="1"/>
          </p:cNvPicPr>
          <p:nvPr/>
        </p:nvPicPr>
        <p:blipFill rotWithShape="1">
          <a:blip r:embed="rId4">
            <a:alphaModFix/>
          </a:blip>
          <a:srcRect t="25107" b="5882"/>
          <a:stretch/>
        </p:blipFill>
        <p:spPr>
          <a:xfrm>
            <a:off x="5709341" y="-1"/>
            <a:ext cx="6482659" cy="68301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itle 1">
            <a:extLst>
              <a:ext uri="{FF2B5EF4-FFF2-40B4-BE49-F238E27FC236}">
                <a16:creationId xmlns:a16="http://schemas.microsoft.com/office/drawing/2014/main" id="{886CCBE3-9660-3247-9AD5-0DF7547C9942}"/>
              </a:ext>
            </a:extLst>
          </p:cNvPr>
          <p:cNvSpPr>
            <a:spLocks noGrp="1"/>
          </p:cNvSpPr>
          <p:nvPr>
            <p:ph type="title"/>
          </p:nvPr>
        </p:nvSpPr>
        <p:spPr>
          <a:xfrm>
            <a:off x="838200" y="365125"/>
            <a:ext cx="10515600" cy="957095"/>
          </a:xfrm>
          <a:solidFill>
            <a:schemeClr val="accent3">
              <a:alpha val="64000"/>
            </a:schemeClr>
          </a:solidFill>
        </p:spPr>
        <p:txBody>
          <a:bodyPr>
            <a:normAutofit/>
          </a:bodyPr>
          <a:lstStyle/>
          <a:p>
            <a:pPr algn="ctr"/>
            <a:r>
              <a:rPr lang="en-US" b="1" dirty="0">
                <a:ln>
                  <a:solidFill>
                    <a:schemeClr val="bg2"/>
                  </a:solidFill>
                </a:ln>
                <a:solidFill>
                  <a:schemeClr val="bg1"/>
                </a:solidFill>
                <a:effectLst>
                  <a:outerShdw blurRad="38100" dist="38100" dir="2700000" algn="tl">
                    <a:srgbClr val="000000">
                      <a:alpha val="43137"/>
                    </a:srgbClr>
                  </a:outerShdw>
                </a:effectLst>
              </a:rPr>
              <a:t>Bike and Pedestrian Facilities</a:t>
            </a:r>
          </a:p>
        </p:txBody>
      </p:sp>
      <p:sp>
        <p:nvSpPr>
          <p:cNvPr id="16" name="Rectangle 15">
            <a:extLst>
              <a:ext uri="{FF2B5EF4-FFF2-40B4-BE49-F238E27FC236}">
                <a16:creationId xmlns:a16="http://schemas.microsoft.com/office/drawing/2014/main" id="{2EB787FF-AFAD-F425-68F6-F60161F44666}"/>
              </a:ext>
            </a:extLst>
          </p:cNvPr>
          <p:cNvSpPr/>
          <p:nvPr/>
        </p:nvSpPr>
        <p:spPr>
          <a:xfrm>
            <a:off x="6916045" y="1866900"/>
            <a:ext cx="4213007" cy="3327399"/>
          </a:xfrm>
          <a:prstGeom prst="rect">
            <a:avLst/>
          </a:prstGeom>
          <a:gradFill flip="none" rotWithShape="1">
            <a:gsLst>
              <a:gs pos="0">
                <a:schemeClr val="accent5">
                  <a:lumMod val="75000"/>
                </a:schemeClr>
              </a:gs>
              <a:gs pos="52000">
                <a:schemeClr val="accent3">
                  <a:alpha val="75000"/>
                </a:schemeClr>
              </a:gs>
              <a:gs pos="33000">
                <a:srgbClr val="37A76F"/>
              </a:gs>
              <a:gs pos="100000">
                <a:schemeClr val="accent4"/>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a:solidFill>
                    <a:schemeClr val="bg2"/>
                  </a:solidFill>
                </a:ln>
                <a:effectLst>
                  <a:outerShdw blurRad="38100" dist="38100" dir="2700000" algn="tl">
                    <a:srgbClr val="000000">
                      <a:alpha val="43137"/>
                    </a:srgbClr>
                  </a:outerShdw>
                </a:effectLst>
              </a:rPr>
              <a:t>Pan 07 - Increase by 100 miles, the total miles of low-stress bicycle infrastructure including, but not limited to, protected bike lanes and off-street paths.</a:t>
            </a:r>
          </a:p>
          <a:p>
            <a:pPr algn="ctr"/>
            <a:endParaRPr lang="en-US" sz="2400" b="1" dirty="0">
              <a:ln>
                <a:solidFill>
                  <a:schemeClr val="bg2"/>
                </a:solidFill>
              </a:ln>
            </a:endParaRPr>
          </a:p>
        </p:txBody>
      </p:sp>
      <p:sp>
        <p:nvSpPr>
          <p:cNvPr id="17" name="Rectangle 16">
            <a:extLst>
              <a:ext uri="{FF2B5EF4-FFF2-40B4-BE49-F238E27FC236}">
                <a16:creationId xmlns:a16="http://schemas.microsoft.com/office/drawing/2014/main" id="{645762BC-11E4-4E8F-F01D-D04CB349F968}"/>
              </a:ext>
            </a:extLst>
          </p:cNvPr>
          <p:cNvSpPr/>
          <p:nvPr/>
        </p:nvSpPr>
        <p:spPr>
          <a:xfrm>
            <a:off x="1062948" y="1866901"/>
            <a:ext cx="4000498" cy="3327399"/>
          </a:xfrm>
          <a:prstGeom prst="rect">
            <a:avLst/>
          </a:prstGeom>
          <a:gradFill flip="none" rotWithShape="1">
            <a:gsLst>
              <a:gs pos="0">
                <a:schemeClr val="accent5">
                  <a:lumMod val="75000"/>
                </a:schemeClr>
              </a:gs>
              <a:gs pos="52000">
                <a:schemeClr val="accent3">
                  <a:alpha val="75000"/>
                </a:schemeClr>
              </a:gs>
              <a:gs pos="33000">
                <a:srgbClr val="37A76F"/>
              </a:gs>
              <a:gs pos="100000">
                <a:schemeClr val="accent4"/>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ln>
                  <a:solidFill>
                    <a:schemeClr val="bg2"/>
                  </a:solidFill>
                </a:ln>
                <a:effectLst>
                  <a:outerShdw blurRad="38100" dist="38100" dir="2700000" algn="tl">
                    <a:srgbClr val="000000">
                      <a:alpha val="43137"/>
                    </a:srgbClr>
                  </a:outerShdw>
                </a:effectLst>
              </a:rPr>
              <a:t>Pan 06 - Increase by 50 miles, the total miles of low-stress pedestrian infrastructure including, but not limited to, sidewalks and trails.</a:t>
            </a:r>
          </a:p>
          <a:p>
            <a:pPr algn="ctr"/>
            <a:endParaRPr lang="en-US" sz="2400" b="1" dirty="0">
              <a:ln>
                <a:solidFill>
                  <a:schemeClr val="bg2"/>
                </a:solidFill>
              </a:ln>
            </a:endParaRPr>
          </a:p>
        </p:txBody>
      </p:sp>
    </p:spTree>
    <p:extLst>
      <p:ext uri="{BB962C8B-B14F-4D97-AF65-F5344CB8AC3E}">
        <p14:creationId xmlns:p14="http://schemas.microsoft.com/office/powerpoint/2010/main" val="1921173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93ACF4C-E9B0-426E-B719-A441974AD9CE}"/>
              </a:ext>
            </a:extLst>
          </p:cNvPr>
          <p:cNvPicPr>
            <a:picLocks noGrp="1" noChangeAspect="1"/>
          </p:cNvPicPr>
          <p:nvPr>
            <p:ph type="pic" sz="quarter" idx="21"/>
          </p:nvPr>
        </p:nvPicPr>
        <p:blipFill rotWithShape="1">
          <a:blip r:embed="rId2"/>
          <a:srcRect t="8733" r="-1" b="8732"/>
          <a:stretch/>
        </p:blipFill>
        <p:spPr>
          <a:xfrm>
            <a:off x="19057" y="953949"/>
            <a:ext cx="8115287" cy="4470815"/>
          </a:xfrm>
          <a:prstGeom prst="rect">
            <a:avLst/>
          </a:prstGeom>
        </p:spPr>
      </p:pic>
      <p:pic>
        <p:nvPicPr>
          <p:cNvPr id="1026" name="Picture 2">
            <a:extLst>
              <a:ext uri="{FF2B5EF4-FFF2-40B4-BE49-F238E27FC236}">
                <a16:creationId xmlns:a16="http://schemas.microsoft.com/office/drawing/2014/main" id="{89B05AA2-52CE-436B-AD34-66118E706F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0" r="2" b="2"/>
          <a:stretch/>
        </p:blipFill>
        <p:spPr bwMode="auto">
          <a:xfrm>
            <a:off x="8115300" y="2050391"/>
            <a:ext cx="4076700" cy="24120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 name="Picture 5">
            <a:extLst>
              <a:ext uri="{FF2B5EF4-FFF2-40B4-BE49-F238E27FC236}">
                <a16:creationId xmlns:a16="http://schemas.microsoft.com/office/drawing/2014/main" id="{7CC2914C-849B-C8FA-8125-9B33446BA0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10379" y="0"/>
            <a:ext cx="1886542" cy="190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FF58E04-64D7-0E79-C58C-4E70288D66D1}"/>
              </a:ext>
            </a:extLst>
          </p:cNvPr>
          <p:cNvSpPr txBox="1"/>
          <p:nvPr/>
        </p:nvSpPr>
        <p:spPr>
          <a:xfrm>
            <a:off x="19057" y="1034920"/>
            <a:ext cx="8096243" cy="4308872"/>
          </a:xfrm>
          <a:prstGeom prst="rect">
            <a:avLst/>
          </a:prstGeom>
          <a:solidFill>
            <a:schemeClr val="bg2">
              <a:alpha val="61000"/>
            </a:schemeClr>
          </a:solidFill>
        </p:spPr>
        <p:txBody>
          <a:bodyPr wrap="square" rtlCol="0">
            <a:spAutoFit/>
          </a:bodyPr>
          <a:lstStyle/>
          <a:p>
            <a:pPr algn="ctr"/>
            <a:r>
              <a:rPr lang="en-US" sz="3200" b="1" dirty="0"/>
              <a:t>Pan 08 The state and each county will identify and adopt mode-share goals and measurements that prioritize walking and wheelchairs, bicycling, and transit use.</a:t>
            </a:r>
          </a:p>
          <a:p>
            <a:pPr algn="ctr"/>
            <a:endParaRPr lang="en-US" sz="3200" b="1" dirty="0"/>
          </a:p>
          <a:p>
            <a:pPr algn="ctr"/>
            <a:r>
              <a:rPr lang="en-US" sz="3200" b="1" dirty="0"/>
              <a:t>Pan 09 Increase by 10%, the proportion of existing urbanized land zoned to support walkable communities.</a:t>
            </a:r>
          </a:p>
          <a:p>
            <a:endParaRPr lang="en-US" dirty="0"/>
          </a:p>
        </p:txBody>
      </p:sp>
    </p:spTree>
    <p:extLst>
      <p:ext uri="{BB962C8B-B14F-4D97-AF65-F5344CB8AC3E}">
        <p14:creationId xmlns:p14="http://schemas.microsoft.com/office/powerpoint/2010/main" val="165001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904636" y="1045865"/>
            <a:ext cx="5647669" cy="782638"/>
          </a:xfrm>
        </p:spPr>
        <p:txBody>
          <a:bodyPr>
            <a:normAutofit fontScale="90000"/>
          </a:bodyPr>
          <a:lstStyle/>
          <a:p>
            <a:r>
              <a:rPr lang="en-US" dirty="0"/>
              <a:t>The Transit and Multi-Modal Transportation Master Plan</a:t>
            </a:r>
            <a:endParaRPr lang="ru-RU" dirty="0"/>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21</a:t>
            </a:fld>
            <a:endParaRPr lang="ru-RU"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a:xfrm>
            <a:off x="830067" y="2346961"/>
            <a:ext cx="4489081" cy="3525926"/>
          </a:xfrm>
        </p:spPr>
        <p:txBody>
          <a:bodyPr>
            <a:normAutofit fontScale="92500" lnSpcReduction="20000"/>
          </a:bodyPr>
          <a:lstStyle/>
          <a:p>
            <a:r>
              <a:rPr lang="en-US" sz="2000" dirty="0"/>
              <a:t>Completed in August 2018</a:t>
            </a:r>
          </a:p>
          <a:p>
            <a:r>
              <a:rPr lang="en-US" sz="2000" dirty="0"/>
              <a:t>Updated in August 2022</a:t>
            </a:r>
          </a:p>
          <a:p>
            <a:r>
              <a:rPr lang="en-US" sz="2000" dirty="0"/>
              <a:t>Links public transit to multi-modal transportation</a:t>
            </a:r>
          </a:p>
          <a:p>
            <a:r>
              <a:rPr lang="en-US" sz="2000" dirty="0"/>
              <a:t>Rebuilds the transit system</a:t>
            </a:r>
          </a:p>
          <a:p>
            <a:r>
              <a:rPr lang="en-US" sz="2000" dirty="0"/>
              <a:t>Financial sustainable path </a:t>
            </a:r>
          </a:p>
          <a:p>
            <a:r>
              <a:rPr lang="en-US" sz="2000" dirty="0"/>
              <a:t>Economic development</a:t>
            </a:r>
          </a:p>
          <a:p>
            <a:r>
              <a:rPr lang="en-US" sz="2000" dirty="0"/>
              <a:t>Expands routes and services</a:t>
            </a:r>
          </a:p>
          <a:p>
            <a:r>
              <a:rPr lang="en-US" sz="2000" dirty="0"/>
              <a:t>Restores ridership</a:t>
            </a:r>
          </a:p>
          <a:p>
            <a:r>
              <a:rPr lang="en-US" sz="2000" dirty="0"/>
              <a:t>Implements new modes such as bikeshare, microtransit, TNC partnerships, and specialized demand response services.</a:t>
            </a:r>
          </a:p>
          <a:p>
            <a:endParaRPr lang="en-US" dirty="0"/>
          </a:p>
          <a:p>
            <a:pPr marL="0" indent="0">
              <a:buNone/>
            </a:pPr>
            <a:endParaRPr lang="en-US" dirty="0"/>
          </a:p>
          <a:p>
            <a:endParaRPr lang="en-US" dirty="0"/>
          </a:p>
          <a:p>
            <a:endParaRPr lang="en-US" dirty="0"/>
          </a:p>
          <a:p>
            <a:endParaRPr lang="ru-RU" dirty="0"/>
          </a:p>
        </p:txBody>
      </p:sp>
      <p:pic>
        <p:nvPicPr>
          <p:cNvPr id="11" name="Picture 2">
            <a:extLst>
              <a:ext uri="{FF2B5EF4-FFF2-40B4-BE49-F238E27FC236}">
                <a16:creationId xmlns:a16="http://schemas.microsoft.com/office/drawing/2014/main" id="{8A6307EB-82F1-4A4D-B910-915C06A87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51789"/>
            <a:ext cx="1531436" cy="9097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A73A4049-2F3B-4D4C-AC4D-AA45DF454C1A}"/>
              </a:ext>
            </a:extLst>
          </p:cNvPr>
          <p:cNvPicPr>
            <a:picLocks noChangeAspect="1"/>
          </p:cNvPicPr>
          <p:nvPr/>
        </p:nvPicPr>
        <p:blipFill>
          <a:blip r:embed="rId3"/>
          <a:stretch>
            <a:fillRect/>
          </a:stretch>
        </p:blipFill>
        <p:spPr>
          <a:xfrm>
            <a:off x="6831725" y="1"/>
            <a:ext cx="5360275" cy="6858000"/>
          </a:xfrm>
          <a:prstGeom prst="rect">
            <a:avLst/>
          </a:prstGeom>
        </p:spPr>
      </p:pic>
    </p:spTree>
    <p:extLst>
      <p:ext uri="{BB962C8B-B14F-4D97-AF65-F5344CB8AC3E}">
        <p14:creationId xmlns:p14="http://schemas.microsoft.com/office/powerpoint/2010/main" val="2905301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830067" y="350453"/>
            <a:ext cx="5646933" cy="1150161"/>
          </a:xfrm>
        </p:spPr>
        <p:txBody>
          <a:bodyPr>
            <a:noAutofit/>
          </a:bodyPr>
          <a:lstStyle/>
          <a:p>
            <a:r>
              <a:rPr lang="en-US" sz="4500" dirty="0"/>
              <a:t>The Bus and Bike is Free!</a:t>
            </a:r>
            <a:endParaRPr lang="ru-RU" sz="4500" dirty="0"/>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22</a:t>
            </a:fld>
            <a:endParaRPr lang="ru-RU"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a:xfrm>
            <a:off x="811115" y="2973312"/>
            <a:ext cx="5189733" cy="2683018"/>
          </a:xfrm>
        </p:spPr>
        <p:txBody>
          <a:bodyPr>
            <a:noAutofit/>
          </a:bodyPr>
          <a:lstStyle/>
          <a:p>
            <a:pPr>
              <a:lnSpc>
                <a:spcPct val="120000"/>
              </a:lnSpc>
              <a:spcBef>
                <a:spcPts val="0"/>
              </a:spcBef>
            </a:pPr>
            <a:endParaRPr lang="en-US" sz="1600" dirty="0"/>
          </a:p>
          <a:p>
            <a:pPr>
              <a:lnSpc>
                <a:spcPct val="120000"/>
              </a:lnSpc>
              <a:spcBef>
                <a:spcPts val="0"/>
              </a:spcBef>
            </a:pPr>
            <a:r>
              <a:rPr lang="en-US" sz="1600" dirty="0"/>
              <a:t>All Hele-On fixed route and paratransit services are fare free.</a:t>
            </a:r>
          </a:p>
          <a:p>
            <a:pPr>
              <a:lnSpc>
                <a:spcPct val="120000"/>
              </a:lnSpc>
              <a:spcBef>
                <a:spcPts val="0"/>
              </a:spcBef>
            </a:pPr>
            <a:r>
              <a:rPr lang="en-US" sz="1600" dirty="0"/>
              <a:t>Re-creation of a similar service that was fare free from 2005 to 2013.</a:t>
            </a:r>
          </a:p>
          <a:p>
            <a:pPr>
              <a:lnSpc>
                <a:spcPct val="120000"/>
              </a:lnSpc>
              <a:spcBef>
                <a:spcPts val="0"/>
              </a:spcBef>
            </a:pPr>
            <a:r>
              <a:rPr lang="en-US" sz="1600" dirty="0"/>
              <a:t>Passenger trips grew from 329,000 to over 1.2 million during this time frame.</a:t>
            </a:r>
          </a:p>
          <a:p>
            <a:pPr>
              <a:lnSpc>
                <a:spcPct val="120000"/>
              </a:lnSpc>
              <a:spcBef>
                <a:spcPts val="0"/>
              </a:spcBef>
            </a:pPr>
            <a:r>
              <a:rPr lang="en-US" sz="1600" dirty="0"/>
              <a:t>Connect people to opportunity and addresses social equity.</a:t>
            </a:r>
          </a:p>
          <a:p>
            <a:pPr>
              <a:lnSpc>
                <a:spcPct val="120000"/>
              </a:lnSpc>
              <a:spcBef>
                <a:spcPts val="0"/>
              </a:spcBef>
            </a:pPr>
            <a:r>
              <a:rPr lang="en-US" sz="1600" dirty="0"/>
              <a:t>HIBIKE is also free for Hele-On users.</a:t>
            </a:r>
          </a:p>
          <a:p>
            <a:pPr>
              <a:lnSpc>
                <a:spcPct val="120000"/>
              </a:lnSpc>
              <a:spcBef>
                <a:spcPts val="0"/>
              </a:spcBef>
            </a:pPr>
            <a:r>
              <a:rPr lang="en-US" sz="1600" dirty="0"/>
              <a:t>Ridership is growing systemwide as a result.</a:t>
            </a:r>
            <a:endParaRPr lang="ru-RU" sz="1600" dirty="0"/>
          </a:p>
        </p:txBody>
      </p:sp>
      <p:sp>
        <p:nvSpPr>
          <p:cNvPr id="24" name="Text Placeholder 23">
            <a:extLst>
              <a:ext uri="{FF2B5EF4-FFF2-40B4-BE49-F238E27FC236}">
                <a16:creationId xmlns:a16="http://schemas.microsoft.com/office/drawing/2014/main" id="{DA95CB00-346A-4BCB-AB0E-28FBDAD2E1ED}"/>
              </a:ext>
            </a:extLst>
          </p:cNvPr>
          <p:cNvSpPr>
            <a:spLocks noGrp="1"/>
          </p:cNvSpPr>
          <p:nvPr>
            <p:ph type="body" sz="quarter" idx="16"/>
          </p:nvPr>
        </p:nvSpPr>
        <p:spPr/>
        <p:txBody>
          <a:bodyPr/>
          <a:lstStyle/>
          <a:p>
            <a:r>
              <a:rPr lang="en-US" dirty="0"/>
              <a:t>Going fare free for to grow ridership and restore creditability</a:t>
            </a:r>
          </a:p>
        </p:txBody>
      </p:sp>
      <p:pic>
        <p:nvPicPr>
          <p:cNvPr id="15" name="Picture 2">
            <a:extLst>
              <a:ext uri="{FF2B5EF4-FFF2-40B4-BE49-F238E27FC236}">
                <a16:creationId xmlns:a16="http://schemas.microsoft.com/office/drawing/2014/main" id="{6D4A8158-72FC-4CA2-9E2C-120A5303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225" y="2973312"/>
            <a:ext cx="5057775" cy="26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 sign, vector graphics&#10;&#10;Description automatically generated">
            <a:extLst>
              <a:ext uri="{FF2B5EF4-FFF2-40B4-BE49-F238E27FC236}">
                <a16:creationId xmlns:a16="http://schemas.microsoft.com/office/drawing/2014/main" id="{AFAC9D5A-0F3A-47B6-97B3-2A70D7615602}"/>
              </a:ext>
            </a:extLst>
          </p:cNvPr>
          <p:cNvPicPr>
            <a:picLocks noChangeAspect="1"/>
          </p:cNvPicPr>
          <p:nvPr/>
        </p:nvPicPr>
        <p:blipFill>
          <a:blip r:embed="rId3"/>
          <a:stretch>
            <a:fillRect/>
          </a:stretch>
        </p:blipFill>
        <p:spPr>
          <a:xfrm>
            <a:off x="8396060" y="64163"/>
            <a:ext cx="2843439" cy="2843439"/>
          </a:xfrm>
          <a:prstGeom prst="rect">
            <a:avLst/>
          </a:prstGeom>
        </p:spPr>
      </p:pic>
      <p:pic>
        <p:nvPicPr>
          <p:cNvPr id="7" name="Graphic 6">
            <a:extLst>
              <a:ext uri="{FF2B5EF4-FFF2-40B4-BE49-F238E27FC236}">
                <a16:creationId xmlns:a16="http://schemas.microsoft.com/office/drawing/2014/main" id="{87F5CEEB-A691-FAB3-6E1A-9D320A1EC5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87075" y="6099048"/>
            <a:ext cx="3078300" cy="1870790"/>
          </a:xfrm>
          <a:prstGeom prst="rect">
            <a:avLst/>
          </a:prstGeom>
        </p:spPr>
      </p:pic>
    </p:spTree>
    <p:extLst>
      <p:ext uri="{BB962C8B-B14F-4D97-AF65-F5344CB8AC3E}">
        <p14:creationId xmlns:p14="http://schemas.microsoft.com/office/powerpoint/2010/main" val="3985016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AEBC-6D9D-4D30-BB4C-43FE1370375F}"/>
              </a:ext>
            </a:extLst>
          </p:cNvPr>
          <p:cNvSpPr>
            <a:spLocks noGrp="1"/>
          </p:cNvSpPr>
          <p:nvPr>
            <p:ph type="title"/>
          </p:nvPr>
        </p:nvSpPr>
        <p:spPr>
          <a:xfrm>
            <a:off x="5778201" y="749530"/>
            <a:ext cx="4395258" cy="676275"/>
          </a:xfrm>
        </p:spPr>
        <p:txBody>
          <a:bodyPr>
            <a:normAutofit fontScale="90000"/>
          </a:bodyPr>
          <a:lstStyle/>
          <a:p>
            <a:r>
              <a:rPr lang="en-US" dirty="0"/>
              <a:t>Hele-On Family of Services</a:t>
            </a:r>
            <a:endParaRPr lang="ru-RU" dirty="0"/>
          </a:p>
        </p:txBody>
      </p:sp>
      <p:sp>
        <p:nvSpPr>
          <p:cNvPr id="4" name="Slide Number Placeholder 3">
            <a:extLst>
              <a:ext uri="{FF2B5EF4-FFF2-40B4-BE49-F238E27FC236}">
                <a16:creationId xmlns:a16="http://schemas.microsoft.com/office/drawing/2014/main" id="{BEDAECDC-7310-4573-BE1D-3F708C83049D}"/>
              </a:ext>
            </a:extLst>
          </p:cNvPr>
          <p:cNvSpPr>
            <a:spLocks noGrp="1"/>
          </p:cNvSpPr>
          <p:nvPr>
            <p:ph type="sldNum" sz="quarter" idx="12"/>
          </p:nvPr>
        </p:nvSpPr>
        <p:spPr>
          <a:xfrm>
            <a:off x="10815566" y="5205676"/>
            <a:ext cx="549442" cy="365125"/>
          </a:xfrm>
        </p:spPr>
        <p:txBody>
          <a:bodyPr/>
          <a:lstStyle/>
          <a:p>
            <a:fld id="{D495E168-DA5E-4888-8D8A-92B118324C14}" type="slidenum">
              <a:rPr lang="ru-RU" b="1" smtClean="0"/>
              <a:t>23</a:t>
            </a:fld>
            <a:endParaRPr lang="ru-RU" b="1" dirty="0"/>
          </a:p>
        </p:txBody>
      </p:sp>
      <p:sp>
        <p:nvSpPr>
          <p:cNvPr id="5" name="Text Placeholder 4">
            <a:extLst>
              <a:ext uri="{FF2B5EF4-FFF2-40B4-BE49-F238E27FC236}">
                <a16:creationId xmlns:a16="http://schemas.microsoft.com/office/drawing/2014/main" id="{C7BFDBF9-B20C-4919-9CE3-90C6CDC85BDD}"/>
              </a:ext>
            </a:extLst>
          </p:cNvPr>
          <p:cNvSpPr>
            <a:spLocks noGrp="1"/>
          </p:cNvSpPr>
          <p:nvPr>
            <p:ph type="body" sz="quarter" idx="16"/>
          </p:nvPr>
        </p:nvSpPr>
        <p:spPr>
          <a:xfrm>
            <a:off x="5649889" y="2592570"/>
            <a:ext cx="5630885" cy="546004"/>
          </a:xfrm>
        </p:spPr>
        <p:txBody>
          <a:bodyPr/>
          <a:lstStyle/>
          <a:p>
            <a:r>
              <a:rPr lang="en-US" dirty="0"/>
              <a:t>Multi-Modal Opportunities Across the Island</a:t>
            </a:r>
            <a:endParaRPr lang="ru-RU" dirty="0"/>
          </a:p>
        </p:txBody>
      </p:sp>
      <p:sp>
        <p:nvSpPr>
          <p:cNvPr id="7" name="Text Placeholder 6">
            <a:extLst>
              <a:ext uri="{FF2B5EF4-FFF2-40B4-BE49-F238E27FC236}">
                <a16:creationId xmlns:a16="http://schemas.microsoft.com/office/drawing/2014/main" id="{44C8D5B9-69C7-4696-B552-5307926F58E5}"/>
              </a:ext>
            </a:extLst>
          </p:cNvPr>
          <p:cNvSpPr>
            <a:spLocks noGrp="1"/>
          </p:cNvSpPr>
          <p:nvPr>
            <p:ph type="body" idx="18"/>
          </p:nvPr>
        </p:nvSpPr>
        <p:spPr>
          <a:xfrm>
            <a:off x="6096000" y="3307758"/>
            <a:ext cx="1597889" cy="365125"/>
          </a:xfrm>
        </p:spPr>
        <p:txBody>
          <a:bodyPr/>
          <a:lstStyle/>
          <a:p>
            <a:r>
              <a:rPr lang="en-US" dirty="0"/>
              <a:t>Fixed Route</a:t>
            </a:r>
            <a:endParaRPr lang="ru-RU" dirty="0"/>
          </a:p>
        </p:txBody>
      </p:sp>
      <p:sp>
        <p:nvSpPr>
          <p:cNvPr id="9" name="Text Placeholder 8">
            <a:extLst>
              <a:ext uri="{FF2B5EF4-FFF2-40B4-BE49-F238E27FC236}">
                <a16:creationId xmlns:a16="http://schemas.microsoft.com/office/drawing/2014/main" id="{9C508980-C5CA-4BC3-A366-9BA1490CA438}"/>
              </a:ext>
            </a:extLst>
          </p:cNvPr>
          <p:cNvSpPr>
            <a:spLocks noGrp="1"/>
          </p:cNvSpPr>
          <p:nvPr>
            <p:ph type="body" sz="quarter" idx="21"/>
          </p:nvPr>
        </p:nvSpPr>
        <p:spPr>
          <a:xfrm>
            <a:off x="6096000" y="4064426"/>
            <a:ext cx="1597889" cy="365125"/>
          </a:xfrm>
        </p:spPr>
        <p:txBody>
          <a:bodyPr>
            <a:normAutofit/>
          </a:bodyPr>
          <a:lstStyle/>
          <a:p>
            <a:r>
              <a:rPr lang="en-US" dirty="0"/>
              <a:t>Paratransit</a:t>
            </a:r>
            <a:endParaRPr lang="ru-RU" dirty="0"/>
          </a:p>
        </p:txBody>
      </p:sp>
      <p:sp>
        <p:nvSpPr>
          <p:cNvPr id="13" name="Text Placeholder 12">
            <a:extLst>
              <a:ext uri="{FF2B5EF4-FFF2-40B4-BE49-F238E27FC236}">
                <a16:creationId xmlns:a16="http://schemas.microsoft.com/office/drawing/2014/main" id="{BC76F4DF-E770-433B-A99B-E75E3AD5B84F}"/>
              </a:ext>
            </a:extLst>
          </p:cNvPr>
          <p:cNvSpPr>
            <a:spLocks noGrp="1"/>
          </p:cNvSpPr>
          <p:nvPr>
            <p:ph type="body" idx="22"/>
          </p:nvPr>
        </p:nvSpPr>
        <p:spPr>
          <a:xfrm>
            <a:off x="8172658" y="4057694"/>
            <a:ext cx="1597889" cy="336467"/>
          </a:xfrm>
        </p:spPr>
        <p:txBody>
          <a:bodyPr>
            <a:normAutofit lnSpcReduction="10000"/>
          </a:bodyPr>
          <a:lstStyle/>
          <a:p>
            <a:r>
              <a:rPr lang="en-US" dirty="0"/>
              <a:t>Vanpool</a:t>
            </a:r>
          </a:p>
        </p:txBody>
      </p:sp>
      <p:graphicFrame>
        <p:nvGraphicFramePr>
          <p:cNvPr id="21" name="Chart Placeholder 20" descr="Pie chart">
            <a:extLst>
              <a:ext uri="{FF2B5EF4-FFF2-40B4-BE49-F238E27FC236}">
                <a16:creationId xmlns:a16="http://schemas.microsoft.com/office/drawing/2014/main" id="{093B88E5-E854-483F-A761-6A39AF1AE58A}"/>
              </a:ext>
            </a:extLst>
          </p:cNvPr>
          <p:cNvGraphicFramePr>
            <a:graphicFrameLocks noGrp="1"/>
          </p:cNvGraphicFramePr>
          <p:nvPr>
            <p:ph type="chart" sz="quarter" idx="32"/>
          </p:nvPr>
        </p:nvGraphicFramePr>
        <p:xfrm>
          <a:off x="798795" y="1087668"/>
          <a:ext cx="4509470" cy="4594679"/>
        </p:xfrm>
        <a:graphic>
          <a:graphicData uri="http://schemas.openxmlformats.org/drawingml/2006/chart">
            <c:chart xmlns:c="http://schemas.openxmlformats.org/drawingml/2006/chart" xmlns:r="http://schemas.openxmlformats.org/officeDocument/2006/relationships" r:id="rId2"/>
          </a:graphicData>
        </a:graphic>
      </p:graphicFrame>
      <p:sp>
        <p:nvSpPr>
          <p:cNvPr id="23" name="Oval 22" descr="Circle shape">
            <a:extLst>
              <a:ext uri="{FF2B5EF4-FFF2-40B4-BE49-F238E27FC236}">
                <a16:creationId xmlns:a16="http://schemas.microsoft.com/office/drawing/2014/main" id="{C3485789-E496-4110-A15B-8E4775849942}"/>
              </a:ext>
            </a:extLst>
          </p:cNvPr>
          <p:cNvSpPr/>
          <p:nvPr/>
        </p:nvSpPr>
        <p:spPr>
          <a:xfrm>
            <a:off x="5701982" y="3288835"/>
            <a:ext cx="384048" cy="384048"/>
          </a:xfrm>
          <a:prstGeom prst="ellipse">
            <a:avLst/>
          </a:prstGeom>
          <a:solidFill>
            <a:schemeClr val="accent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b="1" dirty="0"/>
          </a:p>
        </p:txBody>
      </p:sp>
      <p:sp>
        <p:nvSpPr>
          <p:cNvPr id="24" name="Oval 23" descr="Circle shape">
            <a:extLst>
              <a:ext uri="{FF2B5EF4-FFF2-40B4-BE49-F238E27FC236}">
                <a16:creationId xmlns:a16="http://schemas.microsoft.com/office/drawing/2014/main" id="{FC7368B7-D4B3-45CE-95D8-0AA892A56116}"/>
              </a:ext>
            </a:extLst>
          </p:cNvPr>
          <p:cNvSpPr/>
          <p:nvPr/>
        </p:nvSpPr>
        <p:spPr>
          <a:xfrm>
            <a:off x="5688816" y="3997830"/>
            <a:ext cx="384048" cy="384048"/>
          </a:xfrm>
          <a:prstGeom prst="ellipse">
            <a:avLst/>
          </a:prstGeom>
          <a:solidFill>
            <a:schemeClr val="accent1">
              <a:alpha val="50000"/>
            </a:schemeClr>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b="1" dirty="0"/>
          </a:p>
        </p:txBody>
      </p:sp>
      <p:sp>
        <p:nvSpPr>
          <p:cNvPr id="25" name="Oval 24" descr="Circle shape">
            <a:extLst>
              <a:ext uri="{FF2B5EF4-FFF2-40B4-BE49-F238E27FC236}">
                <a16:creationId xmlns:a16="http://schemas.microsoft.com/office/drawing/2014/main" id="{CB3E6EAD-AA8B-4D6A-B852-670A3BE077FA}"/>
              </a:ext>
            </a:extLst>
          </p:cNvPr>
          <p:cNvSpPr/>
          <p:nvPr/>
        </p:nvSpPr>
        <p:spPr>
          <a:xfrm>
            <a:off x="9560853" y="3288835"/>
            <a:ext cx="384048" cy="384048"/>
          </a:xfrm>
          <a:prstGeom prst="ellipse">
            <a:avLst/>
          </a:prstGeom>
          <a:solidFill>
            <a:schemeClr val="accent3"/>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b="1" dirty="0"/>
          </a:p>
        </p:txBody>
      </p:sp>
      <p:sp>
        <p:nvSpPr>
          <p:cNvPr id="19" name="Oval 18" descr="Circle shape">
            <a:extLst>
              <a:ext uri="{FF2B5EF4-FFF2-40B4-BE49-F238E27FC236}">
                <a16:creationId xmlns:a16="http://schemas.microsoft.com/office/drawing/2014/main" id="{74F8D4E4-1B47-416C-9A28-44D029B05DF3}"/>
              </a:ext>
            </a:extLst>
          </p:cNvPr>
          <p:cNvSpPr/>
          <p:nvPr/>
        </p:nvSpPr>
        <p:spPr>
          <a:xfrm>
            <a:off x="7621613" y="3307758"/>
            <a:ext cx="384048" cy="384048"/>
          </a:xfrm>
          <a:prstGeom prst="ellipse">
            <a:avLst/>
          </a:prstGeom>
          <a:solidFill>
            <a:schemeClr val="accent4"/>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b="1" dirty="0"/>
          </a:p>
        </p:txBody>
      </p:sp>
      <p:sp>
        <p:nvSpPr>
          <p:cNvPr id="20" name="Oval 19" descr="Circle shape">
            <a:extLst>
              <a:ext uri="{FF2B5EF4-FFF2-40B4-BE49-F238E27FC236}">
                <a16:creationId xmlns:a16="http://schemas.microsoft.com/office/drawing/2014/main" id="{46B993A4-B156-41FD-9B95-16911035EAA1}"/>
              </a:ext>
            </a:extLst>
          </p:cNvPr>
          <p:cNvSpPr/>
          <p:nvPr/>
        </p:nvSpPr>
        <p:spPr>
          <a:xfrm>
            <a:off x="9558793" y="4592003"/>
            <a:ext cx="384048" cy="384048"/>
          </a:xfrm>
          <a:prstGeom prst="ellipse">
            <a:avLst/>
          </a:prstGeom>
          <a:solidFill>
            <a:schemeClr val="accent2"/>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b="1" dirty="0"/>
          </a:p>
        </p:txBody>
      </p:sp>
      <p:sp>
        <p:nvSpPr>
          <p:cNvPr id="22" name="Oval 21" descr="Circle shape">
            <a:extLst>
              <a:ext uri="{FF2B5EF4-FFF2-40B4-BE49-F238E27FC236}">
                <a16:creationId xmlns:a16="http://schemas.microsoft.com/office/drawing/2014/main" id="{F25A7B72-F802-4A5B-9C15-E6092A747BDA}"/>
              </a:ext>
            </a:extLst>
          </p:cNvPr>
          <p:cNvSpPr/>
          <p:nvPr/>
        </p:nvSpPr>
        <p:spPr>
          <a:xfrm>
            <a:off x="9562135" y="3991108"/>
            <a:ext cx="384048" cy="384048"/>
          </a:xfrm>
          <a:prstGeom prst="ellipse">
            <a:avLst/>
          </a:prstGeom>
          <a:solidFill>
            <a:schemeClr val="accent2">
              <a:alpha val="50000"/>
            </a:schemeClr>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b="1" dirty="0"/>
          </a:p>
        </p:txBody>
      </p:sp>
      <p:pic>
        <p:nvPicPr>
          <p:cNvPr id="28" name="Picture 27" descr="A bus parked at a bus stop&#10;&#10;Description automatically generated with medium confidence">
            <a:extLst>
              <a:ext uri="{FF2B5EF4-FFF2-40B4-BE49-F238E27FC236}">
                <a16:creationId xmlns:a16="http://schemas.microsoft.com/office/drawing/2014/main" id="{5B8BF6EE-A9FB-41C5-9B67-9F52840404D2}"/>
              </a:ext>
            </a:extLst>
          </p:cNvPr>
          <p:cNvPicPr>
            <a:picLocks noChangeAspect="1"/>
          </p:cNvPicPr>
          <p:nvPr/>
        </p:nvPicPr>
        <p:blipFill>
          <a:blip r:embed="rId3"/>
          <a:stretch>
            <a:fillRect/>
          </a:stretch>
        </p:blipFill>
        <p:spPr>
          <a:xfrm>
            <a:off x="247762" y="2666386"/>
            <a:ext cx="5152950" cy="2876283"/>
          </a:xfrm>
          <a:prstGeom prst="rect">
            <a:avLst/>
          </a:prstGeom>
        </p:spPr>
      </p:pic>
      <p:pic>
        <p:nvPicPr>
          <p:cNvPr id="30" name="Picture 29" descr="A bus is parked on the side of the road&#10;&#10;Description automatically generated with medium confidence">
            <a:extLst>
              <a:ext uri="{FF2B5EF4-FFF2-40B4-BE49-F238E27FC236}">
                <a16:creationId xmlns:a16="http://schemas.microsoft.com/office/drawing/2014/main" id="{C06B44A3-12A2-4E68-A15C-EE7C066F7970}"/>
              </a:ext>
            </a:extLst>
          </p:cNvPr>
          <p:cNvPicPr>
            <a:picLocks noChangeAspect="1"/>
          </p:cNvPicPr>
          <p:nvPr/>
        </p:nvPicPr>
        <p:blipFill>
          <a:blip r:embed="rId4"/>
          <a:stretch>
            <a:fillRect/>
          </a:stretch>
        </p:blipFill>
        <p:spPr>
          <a:xfrm>
            <a:off x="915060" y="196857"/>
            <a:ext cx="3704201" cy="2329851"/>
          </a:xfrm>
          <a:prstGeom prst="rect">
            <a:avLst/>
          </a:prstGeom>
        </p:spPr>
      </p:pic>
      <p:sp>
        <p:nvSpPr>
          <p:cNvPr id="33" name="Text Placeholder 6">
            <a:extLst>
              <a:ext uri="{FF2B5EF4-FFF2-40B4-BE49-F238E27FC236}">
                <a16:creationId xmlns:a16="http://schemas.microsoft.com/office/drawing/2014/main" id="{6A3B55AF-5622-41B9-ABF2-82F535DB5111}"/>
              </a:ext>
            </a:extLst>
          </p:cNvPr>
          <p:cNvSpPr txBox="1">
            <a:spLocks/>
          </p:cNvSpPr>
          <p:nvPr/>
        </p:nvSpPr>
        <p:spPr>
          <a:xfrm>
            <a:off x="9957980" y="3283659"/>
            <a:ext cx="1597889" cy="54586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600"/>
              </a:spcBef>
              <a:buClr>
                <a:schemeClr val="accent3"/>
              </a:buClr>
              <a:buFont typeface="Arial" panose="020B0604020202020204" pitchFamily="34" charset="0"/>
              <a:buNone/>
              <a:defRPr sz="1400" b="1" i="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Shared Ride </a:t>
            </a:r>
          </a:p>
          <a:p>
            <a:r>
              <a:rPr lang="en-US" dirty="0"/>
              <a:t>(Taxi + Uber)</a:t>
            </a:r>
            <a:endParaRPr lang="ru-RU" dirty="0"/>
          </a:p>
        </p:txBody>
      </p:sp>
      <p:sp>
        <p:nvSpPr>
          <p:cNvPr id="34" name="Oval 33" descr="Circle shape">
            <a:extLst>
              <a:ext uri="{FF2B5EF4-FFF2-40B4-BE49-F238E27FC236}">
                <a16:creationId xmlns:a16="http://schemas.microsoft.com/office/drawing/2014/main" id="{C67D775C-4FDF-4C6F-9F34-7CF31130F27A}"/>
              </a:ext>
            </a:extLst>
          </p:cNvPr>
          <p:cNvSpPr/>
          <p:nvPr/>
        </p:nvSpPr>
        <p:spPr>
          <a:xfrm>
            <a:off x="7628103" y="4005133"/>
            <a:ext cx="384048" cy="384048"/>
          </a:xfrm>
          <a:prstGeom prst="ellipse">
            <a:avLst/>
          </a:prstGeom>
          <a:solidFill>
            <a:schemeClr val="accent1">
              <a:alpha val="50000"/>
            </a:schemeClr>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b="1" dirty="0"/>
          </a:p>
        </p:txBody>
      </p:sp>
      <p:sp>
        <p:nvSpPr>
          <p:cNvPr id="36" name="Text Placeholder 10">
            <a:extLst>
              <a:ext uri="{FF2B5EF4-FFF2-40B4-BE49-F238E27FC236}">
                <a16:creationId xmlns:a16="http://schemas.microsoft.com/office/drawing/2014/main" id="{0E49124E-E6FE-4ADA-B1A5-041B1549CDE1}"/>
              </a:ext>
            </a:extLst>
          </p:cNvPr>
          <p:cNvSpPr txBox="1">
            <a:spLocks/>
          </p:cNvSpPr>
          <p:nvPr/>
        </p:nvSpPr>
        <p:spPr>
          <a:xfrm>
            <a:off x="6089870" y="4677179"/>
            <a:ext cx="1212806"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Clr>
                <a:schemeClr val="accent3"/>
              </a:buClr>
              <a:buFont typeface="Arial" panose="020B0604020202020204" pitchFamily="34" charset="0"/>
              <a:buNone/>
              <a:defRPr sz="1400" b="1" i="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Bikesharing</a:t>
            </a:r>
            <a:endParaRPr lang="ru-RU" dirty="0"/>
          </a:p>
        </p:txBody>
      </p:sp>
      <p:sp>
        <p:nvSpPr>
          <p:cNvPr id="37" name="Oval 36" descr="Circle shape">
            <a:extLst>
              <a:ext uri="{FF2B5EF4-FFF2-40B4-BE49-F238E27FC236}">
                <a16:creationId xmlns:a16="http://schemas.microsoft.com/office/drawing/2014/main" id="{6BF18227-BBCB-420F-BE6C-26F86AFAC3A9}"/>
              </a:ext>
            </a:extLst>
          </p:cNvPr>
          <p:cNvSpPr/>
          <p:nvPr/>
        </p:nvSpPr>
        <p:spPr>
          <a:xfrm>
            <a:off x="5692743" y="4706825"/>
            <a:ext cx="384048" cy="384048"/>
          </a:xfrm>
          <a:prstGeom prst="ellipse">
            <a:avLst/>
          </a:prstGeom>
          <a:solidFill>
            <a:schemeClr val="accent3"/>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b="1" dirty="0"/>
          </a:p>
        </p:txBody>
      </p:sp>
      <p:sp>
        <p:nvSpPr>
          <p:cNvPr id="42" name="Text Placeholder 8">
            <a:extLst>
              <a:ext uri="{FF2B5EF4-FFF2-40B4-BE49-F238E27FC236}">
                <a16:creationId xmlns:a16="http://schemas.microsoft.com/office/drawing/2014/main" id="{A05C5C57-DA61-45E9-B407-3BFCB3C251F6}"/>
              </a:ext>
            </a:extLst>
          </p:cNvPr>
          <p:cNvSpPr txBox="1">
            <a:spLocks/>
          </p:cNvSpPr>
          <p:nvPr/>
        </p:nvSpPr>
        <p:spPr>
          <a:xfrm>
            <a:off x="9970241" y="4022878"/>
            <a:ext cx="1597889"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Clr>
                <a:schemeClr val="accent3"/>
              </a:buClr>
              <a:buFont typeface="Arial" panose="020B0604020202020204" pitchFamily="34" charset="0"/>
              <a:buNone/>
              <a:defRPr sz="1400" b="1" i="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Microtransit</a:t>
            </a:r>
            <a:endParaRPr lang="ru-RU" dirty="0"/>
          </a:p>
        </p:txBody>
      </p:sp>
      <p:sp>
        <p:nvSpPr>
          <p:cNvPr id="45" name="Text Placeholder 12">
            <a:extLst>
              <a:ext uri="{FF2B5EF4-FFF2-40B4-BE49-F238E27FC236}">
                <a16:creationId xmlns:a16="http://schemas.microsoft.com/office/drawing/2014/main" id="{67F27CEB-7939-46BC-9097-1C29A39076D9}"/>
              </a:ext>
            </a:extLst>
          </p:cNvPr>
          <p:cNvSpPr txBox="1">
            <a:spLocks/>
          </p:cNvSpPr>
          <p:nvPr/>
        </p:nvSpPr>
        <p:spPr>
          <a:xfrm>
            <a:off x="11881107" y="3977916"/>
            <a:ext cx="1597889"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Clr>
                <a:schemeClr val="accent3"/>
              </a:buClr>
              <a:buFont typeface="Arial" panose="020B0604020202020204" pitchFamily="34" charset="0"/>
              <a:buNone/>
              <a:defRPr sz="1400" b="1" i="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p>
        </p:txBody>
      </p:sp>
      <p:sp>
        <p:nvSpPr>
          <p:cNvPr id="46" name="Oval 45" descr="Circle shape">
            <a:extLst>
              <a:ext uri="{FF2B5EF4-FFF2-40B4-BE49-F238E27FC236}">
                <a16:creationId xmlns:a16="http://schemas.microsoft.com/office/drawing/2014/main" id="{62AB6FD1-7D3D-41C4-838F-B3D6435A35D5}"/>
              </a:ext>
            </a:extLst>
          </p:cNvPr>
          <p:cNvSpPr/>
          <p:nvPr/>
        </p:nvSpPr>
        <p:spPr>
          <a:xfrm>
            <a:off x="7591782" y="4677179"/>
            <a:ext cx="384048" cy="384048"/>
          </a:xfrm>
          <a:prstGeom prst="ellipse">
            <a:avLst/>
          </a:prstGeom>
          <a:solidFill>
            <a:schemeClr val="accent2">
              <a:alpha val="50000"/>
            </a:schemeClr>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b="1" dirty="0"/>
          </a:p>
        </p:txBody>
      </p:sp>
      <p:sp>
        <p:nvSpPr>
          <p:cNvPr id="64" name="Text Placeholder 8">
            <a:extLst>
              <a:ext uri="{FF2B5EF4-FFF2-40B4-BE49-F238E27FC236}">
                <a16:creationId xmlns:a16="http://schemas.microsoft.com/office/drawing/2014/main" id="{6A3C88E0-90D8-4DB5-BA02-D761622052CA}"/>
              </a:ext>
            </a:extLst>
          </p:cNvPr>
          <p:cNvSpPr txBox="1">
            <a:spLocks/>
          </p:cNvSpPr>
          <p:nvPr/>
        </p:nvSpPr>
        <p:spPr>
          <a:xfrm>
            <a:off x="9970241" y="4561092"/>
            <a:ext cx="1597889" cy="48363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Clr>
                <a:schemeClr val="accent3"/>
              </a:buClr>
              <a:buFont typeface="Arial" panose="020B0604020202020204" pitchFamily="34" charset="0"/>
              <a:buNone/>
              <a:defRPr sz="1400" b="1" i="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Door to Door Rural Services</a:t>
            </a:r>
            <a:endParaRPr lang="ru-RU" dirty="0"/>
          </a:p>
        </p:txBody>
      </p:sp>
      <p:sp>
        <p:nvSpPr>
          <p:cNvPr id="66" name="Text Placeholder 12">
            <a:extLst>
              <a:ext uri="{FF2B5EF4-FFF2-40B4-BE49-F238E27FC236}">
                <a16:creationId xmlns:a16="http://schemas.microsoft.com/office/drawing/2014/main" id="{9CF6C02B-3F33-4C80-993D-07FA70DD8112}"/>
              </a:ext>
            </a:extLst>
          </p:cNvPr>
          <p:cNvSpPr txBox="1">
            <a:spLocks/>
          </p:cNvSpPr>
          <p:nvPr/>
        </p:nvSpPr>
        <p:spPr>
          <a:xfrm>
            <a:off x="3160227" y="5852095"/>
            <a:ext cx="1597889" cy="5706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Clr>
                <a:schemeClr val="accent3"/>
              </a:buClr>
              <a:buFont typeface="Arial" panose="020B0604020202020204" pitchFamily="34" charset="0"/>
              <a:buNone/>
              <a:defRPr sz="1400" b="1" i="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p>
        </p:txBody>
      </p:sp>
      <p:sp>
        <p:nvSpPr>
          <p:cNvPr id="68" name="Text Placeholder 16">
            <a:extLst>
              <a:ext uri="{FF2B5EF4-FFF2-40B4-BE49-F238E27FC236}">
                <a16:creationId xmlns:a16="http://schemas.microsoft.com/office/drawing/2014/main" id="{D3418D85-2916-4499-854E-09AC9F6F1895}"/>
              </a:ext>
            </a:extLst>
          </p:cNvPr>
          <p:cNvSpPr txBox="1">
            <a:spLocks/>
          </p:cNvSpPr>
          <p:nvPr/>
        </p:nvSpPr>
        <p:spPr>
          <a:xfrm>
            <a:off x="8065424" y="3313335"/>
            <a:ext cx="1475706" cy="3406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Clr>
                <a:schemeClr val="accent3"/>
              </a:buClr>
              <a:buFont typeface="Arial" panose="020B0604020202020204" pitchFamily="34" charset="0"/>
              <a:buNone/>
              <a:defRPr sz="1400" b="1" i="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Flex Route</a:t>
            </a:r>
            <a:endParaRPr lang="ru-RU" dirty="0"/>
          </a:p>
        </p:txBody>
      </p:sp>
      <p:sp>
        <p:nvSpPr>
          <p:cNvPr id="11" name="Text Placeholder 10">
            <a:extLst>
              <a:ext uri="{FF2B5EF4-FFF2-40B4-BE49-F238E27FC236}">
                <a16:creationId xmlns:a16="http://schemas.microsoft.com/office/drawing/2014/main" id="{2EB1A04D-0390-91DB-E521-5C3AFAA84B53}"/>
              </a:ext>
            </a:extLst>
          </p:cNvPr>
          <p:cNvSpPr txBox="1">
            <a:spLocks/>
          </p:cNvSpPr>
          <p:nvPr/>
        </p:nvSpPr>
        <p:spPr>
          <a:xfrm>
            <a:off x="8070284" y="4726842"/>
            <a:ext cx="1212806"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Clr>
                <a:schemeClr val="accent3"/>
              </a:buClr>
              <a:buFont typeface="Arial" panose="020B0604020202020204" pitchFamily="34" charset="0"/>
              <a:buNone/>
              <a:defRPr sz="1400" b="1" i="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Carpooling</a:t>
            </a:r>
            <a:endParaRPr lang="ru-RU" dirty="0"/>
          </a:p>
        </p:txBody>
      </p:sp>
      <p:pic>
        <p:nvPicPr>
          <p:cNvPr id="3" name="Graphic 2">
            <a:extLst>
              <a:ext uri="{FF2B5EF4-FFF2-40B4-BE49-F238E27FC236}">
                <a16:creationId xmlns:a16="http://schemas.microsoft.com/office/drawing/2014/main" id="{9C6148AB-8A71-DD26-9CCE-26E80D0723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7075" y="6099048"/>
            <a:ext cx="3078300" cy="1870790"/>
          </a:xfrm>
          <a:prstGeom prst="rect">
            <a:avLst/>
          </a:prstGeom>
        </p:spPr>
      </p:pic>
    </p:spTree>
    <p:extLst>
      <p:ext uri="{BB962C8B-B14F-4D97-AF65-F5344CB8AC3E}">
        <p14:creationId xmlns:p14="http://schemas.microsoft.com/office/powerpoint/2010/main" val="2042180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5BC3-7D72-E177-B4CE-6609378CB4C2}"/>
              </a:ext>
            </a:extLst>
          </p:cNvPr>
          <p:cNvSpPr>
            <a:spLocks noGrp="1"/>
          </p:cNvSpPr>
          <p:nvPr>
            <p:ph type="title"/>
          </p:nvPr>
        </p:nvSpPr>
        <p:spPr>
          <a:xfrm>
            <a:off x="7124868" y="782242"/>
            <a:ext cx="2926997" cy="676275"/>
          </a:xfrm>
        </p:spPr>
        <p:txBody>
          <a:bodyPr>
            <a:normAutofit/>
          </a:bodyPr>
          <a:lstStyle/>
          <a:p>
            <a:r>
              <a:rPr lang="en-US" dirty="0"/>
              <a:t>The Network</a:t>
            </a:r>
          </a:p>
        </p:txBody>
      </p:sp>
      <p:sp>
        <p:nvSpPr>
          <p:cNvPr id="3" name="Footer Placeholder 2">
            <a:extLst>
              <a:ext uri="{FF2B5EF4-FFF2-40B4-BE49-F238E27FC236}">
                <a16:creationId xmlns:a16="http://schemas.microsoft.com/office/drawing/2014/main" id="{65D0129D-433A-3A0A-0DB7-F011AD6EA39B}"/>
              </a:ext>
            </a:extLst>
          </p:cNvPr>
          <p:cNvSpPr>
            <a:spLocks noGrp="1"/>
          </p:cNvSpPr>
          <p:nvPr>
            <p:ph type="ftr" sz="quarter" idx="11"/>
          </p:nvPr>
        </p:nvSpPr>
        <p:spPr/>
        <p:txBody>
          <a:bodyPr/>
          <a:lstStyle/>
          <a:p>
            <a:r>
              <a:rPr lang="en-US"/>
              <a:t>ADD A FOOTER</a:t>
            </a:r>
            <a:endParaRPr lang="ru-RU" dirty="0"/>
          </a:p>
        </p:txBody>
      </p:sp>
      <p:sp>
        <p:nvSpPr>
          <p:cNvPr id="4" name="Slide Number Placeholder 3">
            <a:extLst>
              <a:ext uri="{FF2B5EF4-FFF2-40B4-BE49-F238E27FC236}">
                <a16:creationId xmlns:a16="http://schemas.microsoft.com/office/drawing/2014/main" id="{7C0D6423-46A7-112D-B9A3-0E08294432D1}"/>
              </a:ext>
            </a:extLst>
          </p:cNvPr>
          <p:cNvSpPr>
            <a:spLocks noGrp="1"/>
          </p:cNvSpPr>
          <p:nvPr>
            <p:ph type="sldNum" sz="quarter" idx="12"/>
          </p:nvPr>
        </p:nvSpPr>
        <p:spPr/>
        <p:txBody>
          <a:bodyPr/>
          <a:lstStyle/>
          <a:p>
            <a:fld id="{D495E168-DA5E-4888-8D8A-92B118324C14}" type="slidenum">
              <a:rPr lang="ru-RU" smtClean="0"/>
              <a:t>24</a:t>
            </a:fld>
            <a:endParaRPr lang="ru-RU" dirty="0"/>
          </a:p>
        </p:txBody>
      </p:sp>
      <p:sp>
        <p:nvSpPr>
          <p:cNvPr id="5" name="Text Placeholder 4">
            <a:extLst>
              <a:ext uri="{FF2B5EF4-FFF2-40B4-BE49-F238E27FC236}">
                <a16:creationId xmlns:a16="http://schemas.microsoft.com/office/drawing/2014/main" id="{9E188884-AA80-59E3-9D73-2DA915780883}"/>
              </a:ext>
            </a:extLst>
          </p:cNvPr>
          <p:cNvSpPr>
            <a:spLocks noGrp="1"/>
          </p:cNvSpPr>
          <p:nvPr>
            <p:ph type="body" sz="quarter" idx="16"/>
          </p:nvPr>
        </p:nvSpPr>
        <p:spPr>
          <a:xfrm>
            <a:off x="6925330" y="2560112"/>
            <a:ext cx="4571254" cy="701675"/>
          </a:xfrm>
        </p:spPr>
        <p:txBody>
          <a:bodyPr/>
          <a:lstStyle/>
          <a:p>
            <a:r>
              <a:rPr lang="en-US" dirty="0"/>
              <a:t>24 routes to connect people across the island and between communities.</a:t>
            </a:r>
          </a:p>
        </p:txBody>
      </p:sp>
      <p:sp>
        <p:nvSpPr>
          <p:cNvPr id="18" name="Chart Placeholder 17">
            <a:extLst>
              <a:ext uri="{FF2B5EF4-FFF2-40B4-BE49-F238E27FC236}">
                <a16:creationId xmlns:a16="http://schemas.microsoft.com/office/drawing/2014/main" id="{A4FBA19A-4AB4-5007-C476-73601F40940D}"/>
              </a:ext>
            </a:extLst>
          </p:cNvPr>
          <p:cNvSpPr>
            <a:spLocks noGrp="1"/>
          </p:cNvSpPr>
          <p:nvPr>
            <p:ph type="chart" sz="quarter" idx="32"/>
          </p:nvPr>
        </p:nvSpPr>
        <p:spPr/>
        <p:txBody>
          <a:bodyPr/>
          <a:lstStyle/>
          <a:p>
            <a:endParaRPr lang="en-US"/>
          </a:p>
        </p:txBody>
      </p:sp>
      <p:sp>
        <p:nvSpPr>
          <p:cNvPr id="20" name="Text Placeholder 4">
            <a:extLst>
              <a:ext uri="{FF2B5EF4-FFF2-40B4-BE49-F238E27FC236}">
                <a16:creationId xmlns:a16="http://schemas.microsoft.com/office/drawing/2014/main" id="{03B6A5DA-3F24-BA7F-8F67-B42A3DCF7FD0}"/>
              </a:ext>
            </a:extLst>
          </p:cNvPr>
          <p:cNvSpPr txBox="1">
            <a:spLocks/>
          </p:cNvSpPr>
          <p:nvPr/>
        </p:nvSpPr>
        <p:spPr>
          <a:xfrm>
            <a:off x="6948397" y="4034806"/>
            <a:ext cx="4548187" cy="3525926"/>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vert="horz" wrap="square"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700" dirty="0">
                <a:solidFill>
                  <a:schemeClr val="tx1"/>
                </a:solidFill>
              </a:rPr>
              <a:t>Service rolling from 3:15 a.m. to 2:15 a.m., seven days a week.</a:t>
            </a:r>
          </a:p>
          <a:p>
            <a:pPr marL="285750" indent="-285750" algn="l">
              <a:buFont typeface="Arial" panose="020B0604020202020204" pitchFamily="34" charset="0"/>
              <a:buChar char="•"/>
            </a:pPr>
            <a:r>
              <a:rPr lang="en-US" sz="1700" dirty="0">
                <a:solidFill>
                  <a:schemeClr val="tx1"/>
                </a:solidFill>
              </a:rPr>
              <a:t>Every community on the island has a bus seven days a week.</a:t>
            </a:r>
          </a:p>
          <a:p>
            <a:pPr marL="285750" indent="-285750" algn="l">
              <a:buFont typeface="Arial" panose="020B0604020202020204" pitchFamily="34" charset="0"/>
              <a:buChar char="•"/>
            </a:pPr>
            <a:r>
              <a:rPr lang="en-US" sz="1700" dirty="0">
                <a:solidFill>
                  <a:schemeClr val="tx1"/>
                </a:solidFill>
              </a:rPr>
              <a:t>Door to door flex services available on five routes.</a:t>
            </a:r>
          </a:p>
          <a:p>
            <a:pPr marL="285750" indent="-285750" algn="l">
              <a:buFont typeface="Arial" panose="020B0604020202020204" pitchFamily="34" charset="0"/>
              <a:buChar char="•"/>
            </a:pPr>
            <a:r>
              <a:rPr lang="en-US" sz="1700" dirty="0">
                <a:solidFill>
                  <a:schemeClr val="tx1"/>
                </a:solidFill>
              </a:rPr>
              <a:t>Park and ride lot opportunities across the island.</a:t>
            </a:r>
          </a:p>
          <a:p>
            <a:pPr marL="285750" indent="-285750" algn="l">
              <a:buFont typeface="Arial" panose="020B0604020202020204" pitchFamily="34" charset="0"/>
              <a:buChar char="•"/>
            </a:pPr>
            <a:r>
              <a:rPr lang="en-US" sz="1700" dirty="0">
                <a:solidFill>
                  <a:schemeClr val="tx1"/>
                </a:solidFill>
              </a:rPr>
              <a:t>More connectivity island-wide.</a:t>
            </a:r>
          </a:p>
          <a:p>
            <a:endParaRPr lang="en-US" dirty="0"/>
          </a:p>
          <a:p>
            <a:endParaRPr lang="en-US" dirty="0"/>
          </a:p>
          <a:p>
            <a:endParaRPr lang="en-US" dirty="0"/>
          </a:p>
          <a:p>
            <a:endParaRPr lang="en-US" dirty="0"/>
          </a:p>
          <a:p>
            <a:endParaRPr lang="en-US" dirty="0"/>
          </a:p>
          <a:p>
            <a:endParaRPr lang="ru-RU" dirty="0"/>
          </a:p>
        </p:txBody>
      </p:sp>
      <p:pic>
        <p:nvPicPr>
          <p:cNvPr id="6" name="Picture 5">
            <a:extLst>
              <a:ext uri="{FF2B5EF4-FFF2-40B4-BE49-F238E27FC236}">
                <a16:creationId xmlns:a16="http://schemas.microsoft.com/office/drawing/2014/main" id="{1E1AD7BD-9740-69A9-5A3C-E463A6BE9115}"/>
              </a:ext>
            </a:extLst>
          </p:cNvPr>
          <p:cNvPicPr>
            <a:picLocks noChangeAspect="1"/>
          </p:cNvPicPr>
          <p:nvPr/>
        </p:nvPicPr>
        <p:blipFill>
          <a:blip r:embed="rId2"/>
          <a:stretch>
            <a:fillRect/>
          </a:stretch>
        </p:blipFill>
        <p:spPr>
          <a:xfrm>
            <a:off x="-17233" y="0"/>
            <a:ext cx="6858000" cy="6858000"/>
          </a:xfrm>
          <a:prstGeom prst="rect">
            <a:avLst/>
          </a:prstGeom>
        </p:spPr>
      </p:pic>
      <p:pic>
        <p:nvPicPr>
          <p:cNvPr id="7" name="Graphic 6">
            <a:extLst>
              <a:ext uri="{FF2B5EF4-FFF2-40B4-BE49-F238E27FC236}">
                <a16:creationId xmlns:a16="http://schemas.microsoft.com/office/drawing/2014/main" id="{A1974FD8-509D-34C2-91AC-481EDCCE1D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7075" y="6099048"/>
            <a:ext cx="3078300" cy="1870790"/>
          </a:xfrm>
          <a:prstGeom prst="rect">
            <a:avLst/>
          </a:prstGeom>
        </p:spPr>
      </p:pic>
    </p:spTree>
    <p:extLst>
      <p:ext uri="{BB962C8B-B14F-4D97-AF65-F5344CB8AC3E}">
        <p14:creationId xmlns:p14="http://schemas.microsoft.com/office/powerpoint/2010/main" val="2237210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25509" y="436146"/>
            <a:ext cx="6031684" cy="1501327"/>
          </a:xfrm>
        </p:spPr>
        <p:txBody>
          <a:bodyPr/>
          <a:lstStyle/>
          <a:p>
            <a:r>
              <a:rPr lang="en-US" b="1" dirty="0">
                <a:effectLst>
                  <a:outerShdw blurRad="38100" dist="38100" dir="2700000" algn="tl">
                    <a:srgbClr val="000000">
                      <a:alpha val="43137"/>
                    </a:srgbClr>
                  </a:outerShdw>
                </a:effectLst>
              </a:rPr>
              <a:t>Pahoa Transit Hub and the Pahoa Library </a:t>
            </a:r>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p:txBody>
          <a:bodyPr/>
          <a:lstStyle/>
          <a:p>
            <a:r>
              <a:rPr lang="en-US" dirty="0"/>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7087475" y="2725633"/>
            <a:ext cx="4909454" cy="3284359"/>
          </a:xfrm>
        </p:spPr>
        <p:txBody>
          <a:bodyPr>
            <a:normAutofit lnSpcReduction="10000"/>
          </a:bodyPr>
          <a:lstStyle/>
          <a:p>
            <a:pPr marL="285750" indent="-285750">
              <a:buFont typeface="Arial" panose="020B0604020202020204" pitchFamily="34" charset="0"/>
              <a:buChar char="•"/>
            </a:pPr>
            <a:r>
              <a:rPr lang="en-US" dirty="0"/>
              <a:t>Co-Location with </a:t>
            </a:r>
            <a:r>
              <a:rPr lang="en-US" dirty="0" err="1"/>
              <a:t>Pāhoa</a:t>
            </a:r>
            <a:r>
              <a:rPr lang="en-US" dirty="0"/>
              <a:t> State Library</a:t>
            </a:r>
          </a:p>
          <a:p>
            <a:pPr marL="285750" indent="-285750">
              <a:buFont typeface="Arial" panose="020B0604020202020204" pitchFamily="34" charset="0"/>
              <a:buChar char="•"/>
            </a:pPr>
            <a:r>
              <a:rPr lang="en-US" dirty="0"/>
              <a:t>Expand Bike Share to </a:t>
            </a:r>
            <a:r>
              <a:rPr lang="en-US" dirty="0" err="1"/>
              <a:t>Pāhoa</a:t>
            </a:r>
            <a:endParaRPr lang="en-US" dirty="0"/>
          </a:p>
          <a:p>
            <a:pPr marL="285750" indent="-285750">
              <a:buFont typeface="Arial" panose="020B0604020202020204" pitchFamily="34" charset="0"/>
              <a:buChar char="•"/>
            </a:pPr>
            <a:r>
              <a:rPr lang="en-US" dirty="0"/>
              <a:t>Other amenities</a:t>
            </a:r>
          </a:p>
          <a:p>
            <a:pPr marL="1028700" lvl="1">
              <a:buFont typeface="Arial" panose="020B0604020202020204" pitchFamily="34" charset="0"/>
              <a:buChar char="•"/>
            </a:pPr>
            <a:r>
              <a:rPr lang="en-US" dirty="0"/>
              <a:t>Daycare </a:t>
            </a:r>
          </a:p>
          <a:p>
            <a:pPr marL="1028700" lvl="1">
              <a:buFont typeface="Arial" panose="020B0604020202020204" pitchFamily="34" charset="0"/>
              <a:buChar char="•"/>
            </a:pPr>
            <a:r>
              <a:rPr lang="en-US" dirty="0"/>
              <a:t>Cultural Pavilion</a:t>
            </a:r>
          </a:p>
          <a:p>
            <a:pPr marL="1028700" lvl="1">
              <a:buFont typeface="Arial" panose="020B0604020202020204" pitchFamily="34" charset="0"/>
              <a:buChar char="•"/>
            </a:pPr>
            <a:r>
              <a:rPr lang="en-US" dirty="0"/>
              <a:t>Community Garden </a:t>
            </a:r>
          </a:p>
          <a:p>
            <a:pPr marL="1028700" lvl="1">
              <a:buFont typeface="Arial" panose="020B0604020202020204" pitchFamily="34" charset="0"/>
              <a:buChar char="•"/>
            </a:pPr>
            <a:r>
              <a:rPr lang="en-US" dirty="0"/>
              <a:t>Goodwill Drop off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a:lstStyle/>
          <a:p>
            <a:pPr lvl="0"/>
            <a:fld id="{244D815C-8BF3-4ECF-A945-A2A7C2983AF9}" type="slidenum">
              <a:rPr lang="en-US" noProof="0" smtClean="0"/>
              <a:pPr lvl="0"/>
              <a:t>25</a:t>
            </a:fld>
            <a:endParaRPr lang="en-US" noProof="0" dirty="0"/>
          </a:p>
        </p:txBody>
      </p:sp>
      <p:pic>
        <p:nvPicPr>
          <p:cNvPr id="15" name="Picture 14">
            <a:extLst>
              <a:ext uri="{FF2B5EF4-FFF2-40B4-BE49-F238E27FC236}">
                <a16:creationId xmlns:a16="http://schemas.microsoft.com/office/drawing/2014/main" id="{1923BD9B-7B9D-DA8E-C115-C1C02B58F9F1}"/>
              </a:ext>
            </a:extLst>
          </p:cNvPr>
          <p:cNvPicPr>
            <a:picLocks noChangeAspect="1"/>
          </p:cNvPicPr>
          <p:nvPr/>
        </p:nvPicPr>
        <p:blipFill>
          <a:blip r:embed="rId3"/>
          <a:stretch>
            <a:fillRect/>
          </a:stretch>
        </p:blipFill>
        <p:spPr>
          <a:xfrm>
            <a:off x="0" y="2450483"/>
            <a:ext cx="6992304" cy="4629932"/>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6002" y="2225678"/>
            <a:ext cx="4607268"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Recently Completed </a:t>
            </a:r>
            <a:endParaRPr lang="en-US" noProof="0" dirty="0"/>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1017111" y="2906895"/>
            <a:ext cx="2996089" cy="2221291"/>
          </a:xfrm>
        </p:spPr>
        <p:txBody>
          <a:bodyPr>
            <a:normAutofit fontScale="85000" lnSpcReduction="20000"/>
          </a:bodyPr>
          <a:lstStyle/>
          <a:p>
            <a:r>
              <a:rPr lang="en-US" dirty="0" err="1"/>
              <a:t>Kalanianaole</a:t>
            </a:r>
            <a:r>
              <a:rPr lang="en-US" dirty="0"/>
              <a:t> Ave. </a:t>
            </a:r>
          </a:p>
          <a:p>
            <a:r>
              <a:rPr lang="en-US" dirty="0"/>
              <a:t>Work included roadway widening to include buffered bike lanes and double turn.  The is large amount of heavy vehicles that travel through are from Hilo Harbor and adjacent industrial land uses. </a:t>
            </a:r>
          </a:p>
          <a:p>
            <a:r>
              <a:rPr lang="en-US" dirty="0"/>
              <a:t>Road to Keaukaha </a:t>
            </a:r>
          </a:p>
          <a:p>
            <a:r>
              <a:rPr lang="en-ZA" dirty="0"/>
              <a:t>Large sidewalk on makai side offers pedestrian facility and accommodates biker of every ability.​</a:t>
            </a:r>
          </a:p>
        </p:txBody>
      </p:sp>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lstStyle/>
          <a:p>
            <a:r>
              <a:rPr lang="en-US" dirty="0"/>
              <a:t>8/05/20XX</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a:lstStyle/>
          <a:p>
            <a:r>
              <a:rPr lang="en-US" dirty="0"/>
              <a:t>Conference Presentation</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pPr/>
              <a:t>3</a:t>
            </a:fld>
            <a:endParaRPr lang="en-US" dirty="0"/>
          </a:p>
        </p:txBody>
      </p:sp>
      <p:pic>
        <p:nvPicPr>
          <p:cNvPr id="8" name="Picture Placeholder 7" descr="A picture containing outdoor, day&#10;&#10;Description automatically generated">
            <a:extLst>
              <a:ext uri="{FF2B5EF4-FFF2-40B4-BE49-F238E27FC236}">
                <a16:creationId xmlns:a16="http://schemas.microsoft.com/office/drawing/2014/main" id="{01F3C354-E927-95A9-043E-392A2498BE9E}"/>
              </a:ext>
            </a:extLst>
          </p:cNvPr>
          <p:cNvPicPr>
            <a:picLocks noGrp="1" noChangeAspect="1"/>
          </p:cNvPicPr>
          <p:nvPr>
            <p:ph type="pic" sz="quarter" idx="13"/>
          </p:nvPr>
        </p:nvPicPr>
        <p:blipFill>
          <a:blip r:embed="rId2"/>
          <a:srcRect l="16201" r="16201"/>
          <a:stretch>
            <a:fillRect/>
          </a:stretch>
        </p:blipFill>
        <p:spPr>
          <a:xfrm rot="5400000">
            <a:off x="4957763" y="-374650"/>
            <a:ext cx="6858000" cy="7608888"/>
          </a:xfrm>
        </p:spPr>
      </p:pic>
    </p:spTree>
    <p:extLst>
      <p:ext uri="{BB962C8B-B14F-4D97-AF65-F5344CB8AC3E}">
        <p14:creationId xmlns:p14="http://schemas.microsoft.com/office/powerpoint/2010/main" val="303726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883137" y="1360309"/>
            <a:ext cx="2909309"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Waianuenue Ave</a:t>
            </a:r>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5109845" y="1075509"/>
            <a:ext cx="5293260" cy="1408770"/>
          </a:xfrm>
        </p:spPr>
        <p:txBody>
          <a:bodyPr anchor="ctr"/>
          <a:lstStyle/>
          <a:p>
            <a:r>
              <a:rPr lang="en-US" dirty="0"/>
              <a:t>Pavement Rehabilitation project that added speed tables to reduce speeding around Hilo Intermediate and High School​</a:t>
            </a:r>
          </a:p>
          <a:p>
            <a:r>
              <a:rPr lang="en-US" dirty="0"/>
              <a:t>​</a:t>
            </a:r>
          </a:p>
        </p:txBody>
      </p:sp>
      <p:sp>
        <p:nvSpPr>
          <p:cNvPr id="3" name="Date Placeholder 2">
            <a:extLst>
              <a:ext uri="{FF2B5EF4-FFF2-40B4-BE49-F238E27FC236}">
                <a16:creationId xmlns:a16="http://schemas.microsoft.com/office/drawing/2014/main" id="{13185E29-C32E-49F4-9417-C2C1934B29B3}"/>
              </a:ext>
            </a:extLst>
          </p:cNvPr>
          <p:cNvSpPr>
            <a:spLocks noGrp="1"/>
          </p:cNvSpPr>
          <p:nvPr>
            <p:ph type="dt" sz="half" idx="10"/>
          </p:nvPr>
        </p:nvSpPr>
        <p:spPr>
          <a:xfrm>
            <a:off x="838200" y="6356350"/>
            <a:ext cx="2743200" cy="365125"/>
          </a:xfrm>
        </p:spPr>
        <p:txBody>
          <a:bodyPr/>
          <a:lstStyle/>
          <a:p>
            <a:r>
              <a:rPr lang="en-US" dirty="0"/>
              <a:t>8/05/20XX</a:t>
            </a:r>
          </a:p>
        </p:txBody>
      </p:sp>
      <p:sp>
        <p:nvSpPr>
          <p:cNvPr id="4" name="Footer Placeholder 3">
            <a:extLst>
              <a:ext uri="{FF2B5EF4-FFF2-40B4-BE49-F238E27FC236}">
                <a16:creationId xmlns:a16="http://schemas.microsoft.com/office/drawing/2014/main" id="{24BCFDDC-0123-4F38-A130-41DA14797549}"/>
              </a:ext>
            </a:extLst>
          </p:cNvPr>
          <p:cNvSpPr>
            <a:spLocks noGrp="1"/>
          </p:cNvSpPr>
          <p:nvPr>
            <p:ph type="ftr" sz="quarter" idx="11"/>
          </p:nvPr>
        </p:nvSpPr>
        <p:spPr>
          <a:xfrm>
            <a:off x="4038600" y="6356350"/>
            <a:ext cx="4114800" cy="365125"/>
          </a:xfrm>
        </p:spPr>
        <p:txBody>
          <a:bodyPr/>
          <a:lstStyle/>
          <a:p>
            <a:r>
              <a:rPr lang="en-US" dirty="0"/>
              <a:t>Conference Presentation</a:t>
            </a: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4</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picture containing text, road, outdoor, tree&#10;&#10;Description automatically generated">
            <a:extLst>
              <a:ext uri="{FF2B5EF4-FFF2-40B4-BE49-F238E27FC236}">
                <a16:creationId xmlns:a16="http://schemas.microsoft.com/office/drawing/2014/main" id="{12315F81-FAAB-A15C-746E-32ECB78BFB92}"/>
              </a:ext>
            </a:extLst>
          </p:cNvPr>
          <p:cNvPicPr>
            <a:picLocks noGrp="1" noChangeAspect="1"/>
          </p:cNvPicPr>
          <p:nvPr>
            <p:ph type="pic" sz="quarter" idx="13"/>
          </p:nvPr>
        </p:nvPicPr>
        <p:blipFill>
          <a:blip r:embed="rId2"/>
          <a:srcRect t="27786" b="27786"/>
          <a:stretch>
            <a:fillRect/>
          </a:stretch>
        </p:blipFill>
        <p:spPr/>
      </p:pic>
    </p:spTree>
    <p:extLst>
      <p:ext uri="{BB962C8B-B14F-4D97-AF65-F5344CB8AC3E}">
        <p14:creationId xmlns:p14="http://schemas.microsoft.com/office/powerpoint/2010/main" val="1861975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9E01-9E7E-1D10-E762-16FE3771974A}"/>
              </a:ext>
            </a:extLst>
          </p:cNvPr>
          <p:cNvSpPr>
            <a:spLocks noGrp="1"/>
          </p:cNvSpPr>
          <p:nvPr>
            <p:ph type="title"/>
          </p:nvPr>
        </p:nvSpPr>
        <p:spPr/>
        <p:txBody>
          <a:bodyPr/>
          <a:lstStyle/>
          <a:p>
            <a:r>
              <a:rPr lang="en-US" dirty="0"/>
              <a:t>East </a:t>
            </a:r>
            <a:r>
              <a:rPr lang="en-US" dirty="0" err="1"/>
              <a:t>Kawaili</a:t>
            </a:r>
            <a:r>
              <a:rPr lang="en-US" dirty="0"/>
              <a:t> Street</a:t>
            </a:r>
          </a:p>
        </p:txBody>
      </p:sp>
      <p:pic>
        <p:nvPicPr>
          <p:cNvPr id="9" name="Picture Placeholder 8">
            <a:extLst>
              <a:ext uri="{FF2B5EF4-FFF2-40B4-BE49-F238E27FC236}">
                <a16:creationId xmlns:a16="http://schemas.microsoft.com/office/drawing/2014/main" id="{EAD456C6-E66A-A3D4-C6D4-2986D9675C02}"/>
              </a:ext>
            </a:extLst>
          </p:cNvPr>
          <p:cNvPicPr>
            <a:picLocks noGrp="1" noChangeAspect="1"/>
          </p:cNvPicPr>
          <p:nvPr>
            <p:ph type="pic" sz="quarter" idx="13"/>
          </p:nvPr>
        </p:nvPicPr>
        <p:blipFill rotWithShape="1">
          <a:blip r:embed="rId2"/>
          <a:srcRect t="3587" b="13448"/>
          <a:stretch/>
        </p:blipFill>
        <p:spPr>
          <a:xfrm>
            <a:off x="0" y="2247900"/>
            <a:ext cx="12192000" cy="4610100"/>
          </a:xfrm>
        </p:spPr>
      </p:pic>
      <p:sp>
        <p:nvSpPr>
          <p:cNvPr id="4" name="Content Placeholder 3">
            <a:extLst>
              <a:ext uri="{FF2B5EF4-FFF2-40B4-BE49-F238E27FC236}">
                <a16:creationId xmlns:a16="http://schemas.microsoft.com/office/drawing/2014/main" id="{795C8D25-7E36-7599-6F24-F35E82DB9EFB}"/>
              </a:ext>
            </a:extLst>
          </p:cNvPr>
          <p:cNvSpPr>
            <a:spLocks noGrp="1"/>
          </p:cNvSpPr>
          <p:nvPr>
            <p:ph sz="quarter" idx="15"/>
          </p:nvPr>
        </p:nvSpPr>
        <p:spPr>
          <a:xfrm>
            <a:off x="5351145" y="984865"/>
            <a:ext cx="5293260" cy="1408770"/>
          </a:xfrm>
        </p:spPr>
        <p:txBody>
          <a:bodyPr/>
          <a:lstStyle/>
          <a:p>
            <a:r>
              <a:rPr lang="en-US" dirty="0"/>
              <a:t>Connects UH Hilo to Hawaii Community College.  Construction to start by the end of the year to improve and widen shoulders for bike lanes and pedestrian use</a:t>
            </a:r>
          </a:p>
        </p:txBody>
      </p:sp>
      <p:sp>
        <p:nvSpPr>
          <p:cNvPr id="5" name="Date Placeholder 4">
            <a:extLst>
              <a:ext uri="{FF2B5EF4-FFF2-40B4-BE49-F238E27FC236}">
                <a16:creationId xmlns:a16="http://schemas.microsoft.com/office/drawing/2014/main" id="{66AC409F-A626-9344-F275-F6BA0212577C}"/>
              </a:ext>
            </a:extLst>
          </p:cNvPr>
          <p:cNvSpPr>
            <a:spLocks noGrp="1"/>
          </p:cNvSpPr>
          <p:nvPr>
            <p:ph type="dt" sz="half" idx="10"/>
          </p:nvPr>
        </p:nvSpPr>
        <p:spPr/>
        <p:txBody>
          <a:bodyPr/>
          <a:lstStyle/>
          <a:p>
            <a:r>
              <a:rPr lang="en-US"/>
              <a:t>8/05/20XX</a:t>
            </a:r>
            <a:endParaRPr lang="en-US" dirty="0"/>
          </a:p>
        </p:txBody>
      </p:sp>
      <p:sp>
        <p:nvSpPr>
          <p:cNvPr id="6" name="Footer Placeholder 5">
            <a:extLst>
              <a:ext uri="{FF2B5EF4-FFF2-40B4-BE49-F238E27FC236}">
                <a16:creationId xmlns:a16="http://schemas.microsoft.com/office/drawing/2014/main" id="{03BCD11F-9239-86E4-FDF8-80C46A8E8AC6}"/>
              </a:ext>
            </a:extLst>
          </p:cNvPr>
          <p:cNvSpPr>
            <a:spLocks noGrp="1"/>
          </p:cNvSpPr>
          <p:nvPr>
            <p:ph type="ftr" sz="quarter" idx="11"/>
          </p:nvPr>
        </p:nvSpPr>
        <p:spPr/>
        <p:txBody>
          <a:bodyPr/>
          <a:lstStyle/>
          <a:p>
            <a:r>
              <a:rPr lang="en-US"/>
              <a:t>Conference Presentation</a:t>
            </a:r>
            <a:endParaRPr lang="en-US" dirty="0"/>
          </a:p>
        </p:txBody>
      </p:sp>
      <p:sp>
        <p:nvSpPr>
          <p:cNvPr id="7" name="Slide Number Placeholder 6">
            <a:extLst>
              <a:ext uri="{FF2B5EF4-FFF2-40B4-BE49-F238E27FC236}">
                <a16:creationId xmlns:a16="http://schemas.microsoft.com/office/drawing/2014/main" id="{976BC19B-67BC-66FD-18FE-1850241A2763}"/>
              </a:ext>
            </a:extLst>
          </p:cNvPr>
          <p:cNvSpPr>
            <a:spLocks noGrp="1"/>
          </p:cNvSpPr>
          <p:nvPr>
            <p:ph type="sldNum" sz="quarter" idx="12"/>
          </p:nvPr>
        </p:nvSpPr>
        <p:spPr/>
        <p:txBody>
          <a:bodyPr/>
          <a:lstStyle/>
          <a:p>
            <a:fld id="{18D65601-5AE2-46FC-B138-694DDD2B510D}" type="slidenum">
              <a:rPr lang="en-US" smtClean="0"/>
              <a:pPr/>
              <a:t>5</a:t>
            </a:fld>
            <a:endParaRPr lang="en-US" dirty="0"/>
          </a:p>
        </p:txBody>
      </p:sp>
    </p:spTree>
    <p:extLst>
      <p:ext uri="{BB962C8B-B14F-4D97-AF65-F5344CB8AC3E}">
        <p14:creationId xmlns:p14="http://schemas.microsoft.com/office/powerpoint/2010/main" val="262682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9E01-9E7E-1D10-E762-16FE3771974A}"/>
              </a:ext>
            </a:extLst>
          </p:cNvPr>
          <p:cNvSpPr>
            <a:spLocks noGrp="1"/>
          </p:cNvSpPr>
          <p:nvPr>
            <p:ph type="title"/>
          </p:nvPr>
        </p:nvSpPr>
        <p:spPr/>
        <p:txBody>
          <a:bodyPr>
            <a:normAutofit fontScale="90000"/>
          </a:bodyPr>
          <a:lstStyle/>
          <a:p>
            <a:r>
              <a:rPr lang="en-US" dirty="0"/>
              <a:t>Kilauea Ave – </a:t>
            </a:r>
            <a:r>
              <a:rPr lang="en-US" dirty="0" err="1"/>
              <a:t>Haiahi</a:t>
            </a:r>
            <a:r>
              <a:rPr lang="en-US" dirty="0"/>
              <a:t> St to </a:t>
            </a:r>
            <a:r>
              <a:rPr lang="en-US" dirty="0" err="1"/>
              <a:t>Puainako</a:t>
            </a:r>
            <a:r>
              <a:rPr lang="en-US" dirty="0"/>
              <a:t> St</a:t>
            </a:r>
            <a:br>
              <a:rPr lang="en-US" dirty="0"/>
            </a:br>
            <a:endParaRPr lang="en-US" dirty="0"/>
          </a:p>
        </p:txBody>
      </p:sp>
      <p:sp>
        <p:nvSpPr>
          <p:cNvPr id="4" name="Content Placeholder 3">
            <a:extLst>
              <a:ext uri="{FF2B5EF4-FFF2-40B4-BE49-F238E27FC236}">
                <a16:creationId xmlns:a16="http://schemas.microsoft.com/office/drawing/2014/main" id="{795C8D25-7E36-7599-6F24-F35E82DB9EFB}"/>
              </a:ext>
            </a:extLst>
          </p:cNvPr>
          <p:cNvSpPr>
            <a:spLocks noGrp="1"/>
          </p:cNvSpPr>
          <p:nvPr>
            <p:ph sz="quarter" idx="15"/>
          </p:nvPr>
        </p:nvSpPr>
        <p:spPr>
          <a:xfrm>
            <a:off x="5351145" y="984865"/>
            <a:ext cx="5293260" cy="1408770"/>
          </a:xfrm>
        </p:spPr>
        <p:txBody>
          <a:bodyPr/>
          <a:lstStyle/>
          <a:p>
            <a:r>
              <a:rPr lang="en-US" dirty="0"/>
              <a:t>Project in design to add shoulders possibly add side walks for bike and pedestrian use.  Currently the roadway has no paved shoulder and consist of if 3-4 lanes of </a:t>
            </a:r>
            <a:r>
              <a:rPr lang="en-US" dirty="0" err="1"/>
              <a:t>travelway</a:t>
            </a:r>
            <a:r>
              <a:rPr lang="en-US" dirty="0"/>
              <a:t>.  </a:t>
            </a:r>
          </a:p>
        </p:txBody>
      </p:sp>
      <p:sp>
        <p:nvSpPr>
          <p:cNvPr id="5" name="Date Placeholder 4">
            <a:extLst>
              <a:ext uri="{FF2B5EF4-FFF2-40B4-BE49-F238E27FC236}">
                <a16:creationId xmlns:a16="http://schemas.microsoft.com/office/drawing/2014/main" id="{66AC409F-A626-9344-F275-F6BA0212577C}"/>
              </a:ext>
            </a:extLst>
          </p:cNvPr>
          <p:cNvSpPr>
            <a:spLocks noGrp="1"/>
          </p:cNvSpPr>
          <p:nvPr>
            <p:ph type="dt" sz="half" idx="10"/>
          </p:nvPr>
        </p:nvSpPr>
        <p:spPr/>
        <p:txBody>
          <a:bodyPr/>
          <a:lstStyle/>
          <a:p>
            <a:r>
              <a:rPr lang="en-US"/>
              <a:t>8/05/20XX</a:t>
            </a:r>
            <a:endParaRPr lang="en-US" dirty="0"/>
          </a:p>
        </p:txBody>
      </p:sp>
      <p:sp>
        <p:nvSpPr>
          <p:cNvPr id="6" name="Footer Placeholder 5">
            <a:extLst>
              <a:ext uri="{FF2B5EF4-FFF2-40B4-BE49-F238E27FC236}">
                <a16:creationId xmlns:a16="http://schemas.microsoft.com/office/drawing/2014/main" id="{03BCD11F-9239-86E4-FDF8-80C46A8E8AC6}"/>
              </a:ext>
            </a:extLst>
          </p:cNvPr>
          <p:cNvSpPr>
            <a:spLocks noGrp="1"/>
          </p:cNvSpPr>
          <p:nvPr>
            <p:ph type="ftr" sz="quarter" idx="11"/>
          </p:nvPr>
        </p:nvSpPr>
        <p:spPr/>
        <p:txBody>
          <a:bodyPr/>
          <a:lstStyle/>
          <a:p>
            <a:r>
              <a:rPr lang="en-US"/>
              <a:t>Conference Presentation</a:t>
            </a:r>
            <a:endParaRPr lang="en-US" dirty="0"/>
          </a:p>
        </p:txBody>
      </p:sp>
      <p:sp>
        <p:nvSpPr>
          <p:cNvPr id="7" name="Slide Number Placeholder 6">
            <a:extLst>
              <a:ext uri="{FF2B5EF4-FFF2-40B4-BE49-F238E27FC236}">
                <a16:creationId xmlns:a16="http://schemas.microsoft.com/office/drawing/2014/main" id="{976BC19B-67BC-66FD-18FE-1850241A2763}"/>
              </a:ext>
            </a:extLst>
          </p:cNvPr>
          <p:cNvSpPr>
            <a:spLocks noGrp="1"/>
          </p:cNvSpPr>
          <p:nvPr>
            <p:ph type="sldNum" sz="quarter" idx="12"/>
          </p:nvPr>
        </p:nvSpPr>
        <p:spPr/>
        <p:txBody>
          <a:bodyPr/>
          <a:lstStyle/>
          <a:p>
            <a:fld id="{18D65601-5AE2-46FC-B138-694DDD2B510D}" type="slidenum">
              <a:rPr lang="en-US" smtClean="0"/>
              <a:pPr/>
              <a:t>6</a:t>
            </a:fld>
            <a:endParaRPr lang="en-US" dirty="0"/>
          </a:p>
        </p:txBody>
      </p:sp>
      <p:pic>
        <p:nvPicPr>
          <p:cNvPr id="11" name="Picture Placeholder 10">
            <a:extLst>
              <a:ext uri="{FF2B5EF4-FFF2-40B4-BE49-F238E27FC236}">
                <a16:creationId xmlns:a16="http://schemas.microsoft.com/office/drawing/2014/main" id="{EDFBB8DD-6C62-A980-C756-FC897E272E07}"/>
              </a:ext>
            </a:extLst>
          </p:cNvPr>
          <p:cNvPicPr>
            <a:picLocks noGrp="1" noChangeAspect="1"/>
          </p:cNvPicPr>
          <p:nvPr>
            <p:ph type="pic" sz="quarter" idx="13"/>
          </p:nvPr>
        </p:nvPicPr>
        <p:blipFill rotWithShape="1">
          <a:blip r:embed="rId2"/>
          <a:srcRect l="18194" t="15318" b="3400"/>
          <a:stretch/>
        </p:blipFill>
        <p:spPr>
          <a:xfrm>
            <a:off x="0" y="2527300"/>
            <a:ext cx="12192000" cy="4330699"/>
          </a:xfrm>
        </p:spPr>
      </p:pic>
    </p:spTree>
    <p:extLst>
      <p:ext uri="{BB962C8B-B14F-4D97-AF65-F5344CB8AC3E}">
        <p14:creationId xmlns:p14="http://schemas.microsoft.com/office/powerpoint/2010/main" val="3314686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C51E56-F870-F9C7-2ADE-76573B72D8B1}"/>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3A14BB0-1343-0FAE-D4ED-B43F13F8ECC0}"/>
              </a:ext>
            </a:extLst>
          </p:cNvPr>
          <p:cNvSpPr>
            <a:spLocks noGrp="1"/>
          </p:cNvSpPr>
          <p:nvPr>
            <p:ph type="ctrTitle"/>
          </p:nvPr>
        </p:nvSpPr>
        <p:spPr>
          <a:xfrm>
            <a:off x="8022021" y="3231931"/>
            <a:ext cx="3852041" cy="1834056"/>
          </a:xfrm>
        </p:spPr>
        <p:txBody>
          <a:bodyPr>
            <a:normAutofit/>
          </a:bodyPr>
          <a:lstStyle/>
          <a:p>
            <a:r>
              <a:rPr lang="en-US" sz="4000" dirty="0"/>
              <a:t>Keaukaha Quick Build Project</a:t>
            </a:r>
          </a:p>
        </p:txBody>
      </p:sp>
      <p:sp>
        <p:nvSpPr>
          <p:cNvPr id="3" name="Subtitle 2">
            <a:extLst>
              <a:ext uri="{FF2B5EF4-FFF2-40B4-BE49-F238E27FC236}">
                <a16:creationId xmlns:a16="http://schemas.microsoft.com/office/drawing/2014/main" id="{03B67738-E4AB-5597-0203-2F5E959AAF2A}"/>
              </a:ext>
            </a:extLst>
          </p:cNvPr>
          <p:cNvSpPr>
            <a:spLocks noGrp="1"/>
          </p:cNvSpPr>
          <p:nvPr>
            <p:ph type="subTitle" idx="1"/>
          </p:nvPr>
        </p:nvSpPr>
        <p:spPr>
          <a:xfrm>
            <a:off x="7782910" y="5242675"/>
            <a:ext cx="4330262" cy="683284"/>
          </a:xfrm>
        </p:spPr>
        <p:txBody>
          <a:bodyPr>
            <a:normAutofit/>
          </a:bodyPr>
          <a:lstStyle/>
          <a:p>
            <a:endParaRPr lang="en-US" sz="2000" dirty="0"/>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61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8B6327-0369-56F8-9771-01A16FE709B4}"/>
              </a:ext>
            </a:extLst>
          </p:cNvPr>
          <p:cNvPicPr>
            <a:picLocks noChangeAspect="1"/>
          </p:cNvPicPr>
          <p:nvPr/>
        </p:nvPicPr>
        <p:blipFill rotWithShape="1">
          <a:blip r:embed="rId2"/>
          <a:srcRect r="3538" b="1"/>
          <a:stretch/>
        </p:blipFill>
        <p:spPr>
          <a:xfrm>
            <a:off x="643467" y="1940147"/>
            <a:ext cx="5294716" cy="2977704"/>
          </a:xfrm>
          <a:prstGeom prst="rect">
            <a:avLst/>
          </a:prstGeom>
        </p:spPr>
      </p:pic>
      <p:pic>
        <p:nvPicPr>
          <p:cNvPr id="4" name="Picture 3">
            <a:extLst>
              <a:ext uri="{FF2B5EF4-FFF2-40B4-BE49-F238E27FC236}">
                <a16:creationId xmlns:a16="http://schemas.microsoft.com/office/drawing/2014/main" id="{DEC05D18-2246-D93A-08E3-FAFDA12FBD48}"/>
              </a:ext>
            </a:extLst>
          </p:cNvPr>
          <p:cNvPicPr>
            <a:picLocks noChangeAspect="1"/>
          </p:cNvPicPr>
          <p:nvPr/>
        </p:nvPicPr>
        <p:blipFill>
          <a:blip r:embed="rId3"/>
          <a:stretch>
            <a:fillRect/>
          </a:stretch>
        </p:blipFill>
        <p:spPr>
          <a:xfrm>
            <a:off x="6253817" y="1443482"/>
            <a:ext cx="5294715" cy="3971036"/>
          </a:xfrm>
          <a:prstGeom prst="rect">
            <a:avLst/>
          </a:prstGeom>
        </p:spPr>
      </p:pic>
    </p:spTree>
    <p:extLst>
      <p:ext uri="{BB962C8B-B14F-4D97-AF65-F5344CB8AC3E}">
        <p14:creationId xmlns:p14="http://schemas.microsoft.com/office/powerpoint/2010/main" val="228340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9A603-1A6C-92E8-A184-6E10AB0D534B}"/>
              </a:ext>
            </a:extLst>
          </p:cNvPr>
          <p:cNvPicPr>
            <a:picLocks noChangeAspect="1"/>
          </p:cNvPicPr>
          <p:nvPr/>
        </p:nvPicPr>
        <p:blipFill>
          <a:blip r:embed="rId2"/>
          <a:stretch>
            <a:fillRect/>
          </a:stretch>
        </p:blipFill>
        <p:spPr>
          <a:xfrm>
            <a:off x="0" y="8559"/>
            <a:ext cx="12192000" cy="6840881"/>
          </a:xfrm>
          <a:prstGeom prst="rect">
            <a:avLst/>
          </a:prstGeom>
        </p:spPr>
      </p:pic>
    </p:spTree>
    <p:extLst>
      <p:ext uri="{BB962C8B-B14F-4D97-AF65-F5344CB8AC3E}">
        <p14:creationId xmlns:p14="http://schemas.microsoft.com/office/powerpoint/2010/main" val="621725799"/>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TotalTime>
  <Words>737</Words>
  <Application>Microsoft Office PowerPoint</Application>
  <PresentationFormat>Widescreen</PresentationFormat>
  <Paragraphs>117</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Calibri Light</vt:lpstr>
      <vt:lpstr>Office Theme</vt:lpstr>
      <vt:lpstr>Physical Activity and Build Environment in the County of Hawaii</vt:lpstr>
      <vt:lpstr>Bike and Pedestrian Facilities</vt:lpstr>
      <vt:lpstr>Recently Completed </vt:lpstr>
      <vt:lpstr>Waianuenue Ave</vt:lpstr>
      <vt:lpstr>East Kawaili Street</vt:lpstr>
      <vt:lpstr>Kilauea Ave – Haiahi St to Puainako St </vt:lpstr>
      <vt:lpstr>Keaukaha Quick Build Project</vt:lpstr>
      <vt:lpstr>PowerPoint Presentation</vt:lpstr>
      <vt:lpstr>PowerPoint Presentation</vt:lpstr>
      <vt:lpstr>PowerPoint Presentation</vt:lpstr>
      <vt:lpstr>PowerPoint Presentation</vt:lpstr>
      <vt:lpstr>PowerPoint Presentation</vt:lpstr>
      <vt:lpstr>Hilo Bayfront Trails</vt:lpstr>
      <vt:lpstr>Hilo Bayfront Trails</vt:lpstr>
      <vt:lpstr>PowerPoint Presentation</vt:lpstr>
      <vt:lpstr>Waimea Trails Phase 1</vt:lpstr>
      <vt:lpstr>Active Transportation in Waimea Challenges</vt:lpstr>
      <vt:lpstr>PowerPoint Presentation</vt:lpstr>
      <vt:lpstr>PowerPoint Presentation</vt:lpstr>
      <vt:lpstr>PowerPoint Presentation</vt:lpstr>
      <vt:lpstr>The Transit and Multi-Modal Transportation Master Plan</vt:lpstr>
      <vt:lpstr>The Bus and Bike is Free!</vt:lpstr>
      <vt:lpstr>Hele-On Family of Services</vt:lpstr>
      <vt:lpstr>The Network</vt:lpstr>
      <vt:lpstr>Pahoa Transit Hub and the Pahoa Library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Infrastructure Solutions</dc:title>
  <dc:creator>Soriano, Natasha</dc:creator>
  <cp:lastModifiedBy>Soriano, Natasha</cp:lastModifiedBy>
  <cp:revision>4</cp:revision>
  <dcterms:created xsi:type="dcterms:W3CDTF">2023-01-07T00:31:32Z</dcterms:created>
  <dcterms:modified xsi:type="dcterms:W3CDTF">2023-10-24T02:06:44Z</dcterms:modified>
</cp:coreProperties>
</file>